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95" r:id="rId3"/>
    <p:sldId id="296" r:id="rId4"/>
    <p:sldId id="257" r:id="rId5"/>
    <p:sldId id="304" r:id="rId6"/>
    <p:sldId id="305" r:id="rId7"/>
    <p:sldId id="306" r:id="rId8"/>
    <p:sldId id="261" r:id="rId9"/>
    <p:sldId id="260" r:id="rId10"/>
    <p:sldId id="262" r:id="rId11"/>
    <p:sldId id="263" r:id="rId12"/>
    <p:sldId id="302" r:id="rId13"/>
    <p:sldId id="264" r:id="rId14"/>
    <p:sldId id="265" r:id="rId15"/>
    <p:sldId id="266" r:id="rId16"/>
    <p:sldId id="289" r:id="rId17"/>
    <p:sldId id="301" r:id="rId18"/>
    <p:sldId id="307" r:id="rId19"/>
    <p:sldId id="308" r:id="rId20"/>
    <p:sldId id="309" r:id="rId21"/>
    <p:sldId id="290" r:id="rId22"/>
    <p:sldId id="291" r:id="rId23"/>
    <p:sldId id="292" r:id="rId24"/>
    <p:sldId id="293" r:id="rId25"/>
    <p:sldId id="294" r:id="rId26"/>
    <p:sldId id="298" r:id="rId27"/>
    <p:sldId id="312" r:id="rId28"/>
    <p:sldId id="313" r:id="rId29"/>
    <p:sldId id="310" r:id="rId30"/>
    <p:sldId id="314" r:id="rId31"/>
    <p:sldId id="315" r:id="rId32"/>
    <p:sldId id="318" r:id="rId33"/>
    <p:sldId id="322" r:id="rId34"/>
    <p:sldId id="317" r:id="rId35"/>
    <p:sldId id="319" r:id="rId36"/>
    <p:sldId id="271" r:id="rId37"/>
    <p:sldId id="273" r:id="rId38"/>
    <p:sldId id="323" r:id="rId39"/>
    <p:sldId id="274" r:id="rId40"/>
    <p:sldId id="275" r:id="rId41"/>
    <p:sldId id="276" r:id="rId42"/>
    <p:sldId id="277" r:id="rId43"/>
    <p:sldId id="278" r:id="rId44"/>
    <p:sldId id="279" r:id="rId45"/>
    <p:sldId id="281" r:id="rId46"/>
    <p:sldId id="320" r:id="rId47"/>
    <p:sldId id="283" r:id="rId48"/>
    <p:sldId id="321" r:id="rId49"/>
    <p:sldId id="326" r:id="rId50"/>
    <p:sldId id="327" r:id="rId51"/>
    <p:sldId id="328" r:id="rId52"/>
    <p:sldId id="329" r:id="rId53"/>
    <p:sldId id="325" r:id="rId54"/>
    <p:sldId id="330" r:id="rId55"/>
    <p:sldId id="331" r:id="rId56"/>
    <p:sldId id="316" r:id="rId57"/>
  </p:sldIdLst>
  <p:sldSz cx="9144000" cy="6858000" type="screen4x3"/>
  <p:notesSz cx="9926638" cy="67976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178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89AE673E-B4BB-4868-9DCC-90483BE2B6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E70439A-65B5-4FF4-B02A-31E8CDF15A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E9DC2-078B-428B-BBCA-5B2330676E59}" type="datetimeFigureOut">
              <a:rPr lang="es-ES" smtClean="0"/>
              <a:t>09/11/2019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B62EDF4D-F5D3-4004-A2EB-34C7AD1099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DE00CDE-C745-4CDE-A6F9-A900CB28C4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1F9E5-FD24-432B-9C01-41D922667F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481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000" b="0" strike="noStrike" spc="-1">
                <a:solidFill>
                  <a:srgbClr val="262626"/>
                </a:solidFill>
                <a:latin typeface="Arial"/>
              </a:rPr>
              <a:t>Pulse para desplazar la página</a:t>
            </a: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1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18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18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S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18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82558F4-BD59-441B-8CC2-11BEE5D4F70D}" type="slidenum">
              <a:rPr lang="es-ES" sz="1400" b="0" strike="noStrike" spc="-1">
                <a:latin typeface="Times New Roman"/>
              </a:rPr>
              <a:t>‹Nº›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1835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8838" cy="2549525"/>
          </a:xfrm>
          <a:prstGeom prst="rect">
            <a:avLst/>
          </a:prstGeom>
        </p:spPr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993600" y="3228840"/>
            <a:ext cx="7940160" cy="3058920"/>
          </a:xfrm>
          <a:prstGeom prst="rect">
            <a:avLst/>
          </a:prstGeom>
        </p:spPr>
        <p:txBody>
          <a:bodyPr lIns="91080" tIns="45360" rIns="91080" bIns="45360"/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0" y="0"/>
            <a:ext cx="4301640" cy="339480"/>
          </a:xfrm>
          <a:prstGeom prst="rect">
            <a:avLst/>
          </a:prstGeom>
          <a:noFill/>
          <a:ln w="9360">
            <a:noFill/>
          </a:ln>
        </p:spPr>
        <p:txBody>
          <a:bodyPr lIns="91080" tIns="45360" rIns="91080" bIns="4536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My First Template</a:t>
            </a:r>
            <a:endParaRPr lang="es-E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5622840" y="6456240"/>
            <a:ext cx="4301640" cy="339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8838" cy="2549525"/>
          </a:xfrm>
          <a:prstGeom prst="rect">
            <a:avLst/>
          </a:prstGeom>
        </p:spPr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993600" y="3228840"/>
            <a:ext cx="7938720" cy="3058920"/>
          </a:xfrm>
          <a:prstGeom prst="rect">
            <a:avLst/>
          </a:prstGeom>
        </p:spPr>
        <p:txBody>
          <a:bodyPr lIns="91080" tIns="45360" rIns="91080" bIns="45360"/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395" name="CustomShape 4"/>
          <p:cNvSpPr/>
          <p:nvPr/>
        </p:nvSpPr>
        <p:spPr>
          <a:xfrm>
            <a:off x="0" y="0"/>
            <a:ext cx="4301640" cy="33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080" tIns="45360" rIns="91080" bIns="4536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My First Template</a:t>
            </a:r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09588"/>
            <a:ext cx="3398837" cy="2549525"/>
          </a:xfrm>
          <a:prstGeom prst="rect">
            <a:avLst/>
          </a:prstGeom>
        </p:spPr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992160" y="3228840"/>
            <a:ext cx="7941960" cy="3058920"/>
          </a:xfrm>
          <a:prstGeom prst="rect">
            <a:avLst/>
          </a:prstGeom>
        </p:spPr>
        <p:txBody>
          <a:bodyPr lIns="91080" tIns="45360" rIns="91080" bIns="45360"/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398" name="CustomShape 3"/>
          <p:cNvSpPr/>
          <p:nvPr/>
        </p:nvSpPr>
        <p:spPr>
          <a:xfrm>
            <a:off x="0" y="0"/>
            <a:ext cx="4301640" cy="33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080" tIns="45360" rIns="91080" bIns="4536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My First Template</a:t>
            </a:r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262626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0" y="-14040"/>
            <a:ext cx="9143640" cy="509400"/>
          </a:xfrm>
          <a:prstGeom prst="rect">
            <a:avLst/>
          </a:prstGeom>
          <a:solidFill>
            <a:srgbClr val="DA6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Picture 2"/>
          <p:cNvPicPr/>
          <p:nvPr/>
        </p:nvPicPr>
        <p:blipFill>
          <a:blip r:embed="rId14"/>
          <a:stretch/>
        </p:blipFill>
        <p:spPr>
          <a:xfrm>
            <a:off x="8381340" y="6298863"/>
            <a:ext cx="610200" cy="369000"/>
          </a:xfrm>
          <a:prstGeom prst="rect">
            <a:avLst/>
          </a:prstGeom>
          <a:ln w="9360">
            <a:noFill/>
          </a:ln>
        </p:spPr>
      </p:pic>
      <p:sp>
        <p:nvSpPr>
          <p:cNvPr id="3" name="CustomShape 2"/>
          <p:cNvSpPr/>
          <p:nvPr/>
        </p:nvSpPr>
        <p:spPr>
          <a:xfrm>
            <a:off x="0" y="79200"/>
            <a:ext cx="6946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EL PAPEL DEL TES DENTRO DEL SEM.      061 ANDALUCÍA </a:t>
            </a:r>
            <a:endParaRPr lang="es-ES" sz="1800" b="0" strike="noStrike" spc="-1" dirty="0">
              <a:latin typeface="Arial"/>
            </a:endParaRPr>
          </a:p>
        </p:txBody>
      </p:sp>
      <p:sp>
        <p:nvSpPr>
          <p:cNvPr id="4" name="CustomShape 3"/>
          <p:cNvSpPr/>
          <p:nvPr/>
        </p:nvSpPr>
        <p:spPr>
          <a:xfrm>
            <a:off x="6946200" y="39960"/>
            <a:ext cx="21974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Antonio Mantero</a:t>
            </a:r>
            <a:r>
              <a:rPr dirty="0"/>
              <a:t/>
            </a:r>
            <a:br>
              <a:rPr dirty="0"/>
            </a:br>
            <a:r>
              <a:rPr lang="es-ES" sz="1200" b="0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Director S.P. Córdoba 061</a:t>
            </a:r>
            <a:endParaRPr lang="es-ES" sz="1200" b="0" strike="noStrike" spc="-1" dirty="0">
              <a:latin typeface="Arial"/>
            </a:endParaRPr>
          </a:p>
        </p:txBody>
      </p:sp>
      <p:sp>
        <p:nvSpPr>
          <p:cNvPr id="5" name="Line 4"/>
          <p:cNvSpPr/>
          <p:nvPr/>
        </p:nvSpPr>
        <p:spPr>
          <a:xfrm>
            <a:off x="6933960" y="79200"/>
            <a:ext cx="360" cy="369360"/>
          </a:xfrm>
          <a:prstGeom prst="line">
            <a:avLst/>
          </a:prstGeom>
          <a:ln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Imagen 14">
            <a:extLst>
              <a:ext uri="{FF2B5EF4-FFF2-40B4-BE49-F238E27FC236}">
                <a16:creationId xmlns="" xmlns:a16="http://schemas.microsoft.com/office/drawing/2014/main" id="{69AC17FA-366D-4330-8E94-B26D698983D5}"/>
              </a:ext>
            </a:extLst>
          </p:cNvPr>
          <p:cNvPicPr/>
          <p:nvPr userDrawn="1"/>
        </p:nvPicPr>
        <p:blipFill>
          <a:blip r:embed="rId15"/>
          <a:stretch/>
        </p:blipFill>
        <p:spPr>
          <a:xfrm>
            <a:off x="83634" y="6298863"/>
            <a:ext cx="2336760" cy="4496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n 6"/>
          <p:cNvPicPr/>
          <p:nvPr/>
        </p:nvPicPr>
        <p:blipFill>
          <a:blip r:embed="rId3"/>
          <a:stretch/>
        </p:blipFill>
        <p:spPr>
          <a:xfrm>
            <a:off x="0" y="1447920"/>
            <a:ext cx="9143640" cy="313128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3647326" y="3000054"/>
            <a:ext cx="5496314" cy="1579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s-ES" sz="2500" b="1" strike="noStrike" spc="-1" dirty="0">
              <a:solidFill>
                <a:srgbClr val="FFFFFF"/>
              </a:solidFill>
              <a:latin typeface="Open Sans"/>
              <a:ea typeface="Open Sans"/>
            </a:endParaRPr>
          </a:p>
          <a:p>
            <a:pPr algn="ctr">
              <a:lnSpc>
                <a:spcPct val="100000"/>
              </a:lnSpc>
            </a:pPr>
            <a:r>
              <a:rPr lang="es-ES" sz="25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EL PAPEL DEL T.E.S. EN</a:t>
            </a:r>
            <a:endParaRPr lang="es-ES" sz="2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5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LOS S.E.M.</a:t>
            </a:r>
          </a:p>
          <a:p>
            <a:pPr algn="ctr">
              <a:lnSpc>
                <a:spcPct val="100000"/>
              </a:lnSpc>
            </a:pPr>
            <a:endParaRPr lang="es-ES" sz="2500" b="0" strike="noStrike" spc="-1" dirty="0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6210360" y="1981080"/>
            <a:ext cx="2467080" cy="71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500" b="1" strike="noStrike" spc="-1">
                <a:solidFill>
                  <a:srgbClr val="FFFFFF"/>
                </a:solidFill>
                <a:latin typeface="Open Sans"/>
                <a:ea typeface="Open Sans"/>
              </a:rPr>
              <a:t>Antonio Mantero</a:t>
            </a:r>
            <a:endParaRPr lang="es-E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300" b="0" strike="noStrike" spc="-1">
                <a:solidFill>
                  <a:srgbClr val="FFFFFF"/>
                </a:solidFill>
                <a:latin typeface="Open Sans"/>
                <a:ea typeface="Open Sans"/>
              </a:rPr>
              <a:t>Director Servicio Provincial 061</a:t>
            </a:r>
            <a:endParaRPr lang="es-ES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300" b="0" strike="noStrike" spc="-1">
                <a:solidFill>
                  <a:srgbClr val="FFFFFF"/>
                </a:solidFill>
                <a:latin typeface="Open Sans"/>
                <a:ea typeface="Open Sans"/>
              </a:rPr>
              <a:t>Córdoba</a:t>
            </a:r>
            <a:endParaRPr lang="es-ES" sz="1300" b="0" strike="noStrike" spc="-1"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0" y="-54360"/>
            <a:ext cx="9219960" cy="9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n 38941"/>
          <p:cNvPicPr/>
          <p:nvPr/>
        </p:nvPicPr>
        <p:blipFill>
          <a:blip r:embed="rId2"/>
          <a:stretch/>
        </p:blipFill>
        <p:spPr>
          <a:xfrm>
            <a:off x="-580202" y="1932532"/>
            <a:ext cx="6098903" cy="2965345"/>
          </a:xfrm>
          <a:prstGeom prst="rect">
            <a:avLst/>
          </a:prstGeom>
          <a:ln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6942600" y="2137680"/>
            <a:ext cx="1847880" cy="56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1" strike="noStrike" spc="-1" dirty="0">
                <a:solidFill>
                  <a:srgbClr val="262626"/>
                </a:solidFill>
                <a:latin typeface="+mj-lt"/>
                <a:ea typeface="Roboto Condensed"/>
              </a:rPr>
              <a:t> Helicópteros:</a:t>
            </a:r>
            <a:endParaRPr lang="es-ES" sz="1500" b="0" strike="noStrike" spc="-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MED </a:t>
            </a:r>
            <a:r>
              <a:rPr lang="es-ES" sz="1500" spc="-1" dirty="0">
                <a:solidFill>
                  <a:srgbClr val="0070C0"/>
                </a:solidFill>
                <a:latin typeface="Roboto Medium"/>
                <a:ea typeface="Roboto Condensed"/>
              </a:rPr>
              <a:t>y</a:t>
            </a:r>
            <a:r>
              <a:rPr lang="es-ES" sz="1500" b="0" strike="noStrike" spc="-1" dirty="0">
                <a:solidFill>
                  <a:srgbClr val="0070C0"/>
                </a:solidFill>
                <a:latin typeface="Roboto Medium"/>
                <a:ea typeface="Roboto Condensed"/>
              </a:rPr>
              <a:t> </a:t>
            </a: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ENF</a:t>
            </a:r>
            <a:endParaRPr lang="es-ES" sz="1500" b="0" strike="noStrike" spc="-1" dirty="0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4035426" y="2142024"/>
            <a:ext cx="4768063" cy="276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1" strike="noStrike" spc="-1" dirty="0">
                <a:solidFill>
                  <a:srgbClr val="FFFFFF"/>
                </a:solidFill>
                <a:latin typeface="Roboto Medium"/>
                <a:ea typeface="Roboto Condensed"/>
              </a:rPr>
              <a:t>Uvi </a:t>
            </a:r>
            <a:r>
              <a:rPr lang="es-ES" sz="1500" b="1" strike="noStrike" spc="-1" dirty="0" smtClean="0">
                <a:solidFill>
                  <a:srgbClr val="FFFFFF"/>
                </a:solidFill>
                <a:latin typeface="Roboto Medium"/>
                <a:ea typeface="Roboto Condensed"/>
              </a:rPr>
              <a:t>móviles  </a:t>
            </a:r>
            <a:endParaRPr lang="es-ES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0" strike="noStrike" spc="-1" dirty="0">
                <a:solidFill>
                  <a:srgbClr val="0070C0"/>
                </a:solidFill>
                <a:latin typeface="Roboto Medium"/>
                <a:ea typeface="Roboto Condensed"/>
              </a:rPr>
              <a:t>1 </a:t>
            </a: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TES, ENF y MED</a:t>
            </a:r>
            <a:endParaRPr lang="es-ES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es-ES" sz="128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1" strike="noStrike" spc="-1" dirty="0">
                <a:solidFill>
                  <a:srgbClr val="262626"/>
                </a:solidFill>
                <a:latin typeface="Roboto Medium"/>
                <a:ea typeface="Roboto Condensed"/>
              </a:rPr>
              <a:t>Equipos de Coordinación </a:t>
            </a:r>
            <a:endParaRPr lang="es-ES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1" strike="noStrike" spc="-1" dirty="0">
                <a:solidFill>
                  <a:srgbClr val="262626"/>
                </a:solidFill>
                <a:latin typeface="Roboto Medium"/>
                <a:ea typeface="Roboto Condensed"/>
              </a:rPr>
              <a:t>Avanzada</a:t>
            </a:r>
            <a:r>
              <a:rPr lang="es-ES" sz="1500" b="0" strike="noStrike" spc="-1" dirty="0">
                <a:solidFill>
                  <a:srgbClr val="262626"/>
                </a:solidFill>
                <a:latin typeface="Roboto Medium"/>
                <a:ea typeface="Roboto Condensed"/>
              </a:rPr>
              <a:t> (ECA):</a:t>
            </a:r>
            <a:endParaRPr lang="es-ES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0" strike="noStrike" spc="-1" dirty="0">
                <a:solidFill>
                  <a:srgbClr val="0070C0"/>
                </a:solidFill>
                <a:latin typeface="Roboto Medium"/>
                <a:ea typeface="Roboto Condensed"/>
              </a:rPr>
              <a:t>1 </a:t>
            </a: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TES </a:t>
            </a:r>
            <a:r>
              <a:rPr lang="es-ES" sz="1500" b="0" strike="noStrike" spc="-1" dirty="0">
                <a:solidFill>
                  <a:srgbClr val="0070C0"/>
                </a:solidFill>
                <a:latin typeface="Roboto Medium"/>
                <a:ea typeface="Roboto Condensed"/>
              </a:rPr>
              <a:t>y </a:t>
            </a: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 1 ENF, Coordinados </a:t>
            </a:r>
            <a:r>
              <a:rPr lang="es-ES" sz="1500" b="0" strike="noStrike" spc="-1" dirty="0">
                <a:solidFill>
                  <a:srgbClr val="0070C0"/>
                </a:solidFill>
                <a:latin typeface="Roboto Medium"/>
                <a:ea typeface="Roboto Condensed"/>
              </a:rPr>
              <a:t>por </a:t>
            </a: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médicos</a:t>
            </a:r>
            <a:r>
              <a:rPr lang="es-ES" sz="1500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 </a:t>
            </a:r>
            <a:r>
              <a:rPr lang="es-ES" sz="1500" spc="-1" dirty="0" err="1" smtClean="0">
                <a:solidFill>
                  <a:srgbClr val="0070C0"/>
                </a:solidFill>
                <a:latin typeface="Roboto Medium"/>
                <a:ea typeface="Roboto Condensed"/>
              </a:rPr>
              <a:t>delCCUyE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es-ES" sz="128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1" strike="noStrike" spc="-1" dirty="0">
                <a:solidFill>
                  <a:srgbClr val="262626"/>
                </a:solidFill>
                <a:latin typeface="Roboto Medium"/>
                <a:ea typeface="Roboto Condensed"/>
              </a:rPr>
              <a:t>Equipo de Soporte Vital Básico </a:t>
            </a:r>
            <a:r>
              <a:rPr lang="es-ES" sz="1500" b="0" strike="noStrike" spc="-1" dirty="0">
                <a:solidFill>
                  <a:srgbClr val="262626"/>
                </a:solidFill>
                <a:latin typeface="Roboto Medium"/>
                <a:ea typeface="Roboto Condensed"/>
              </a:rPr>
              <a:t>(SVB):</a:t>
            </a:r>
            <a:endParaRPr lang="es-ES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spc="-1" dirty="0">
                <a:solidFill>
                  <a:srgbClr val="0070C0"/>
                </a:solidFill>
                <a:latin typeface="Roboto Medium"/>
                <a:ea typeface="Roboto Condensed"/>
              </a:rPr>
              <a:t>2</a:t>
            </a:r>
            <a:r>
              <a:rPr lang="es-ES" sz="1500" b="0" strike="noStrike" spc="-1" dirty="0">
                <a:solidFill>
                  <a:srgbClr val="0070C0"/>
                </a:solidFill>
                <a:latin typeface="Roboto Medium"/>
                <a:ea typeface="Roboto Condensed"/>
              </a:rPr>
              <a:t> </a:t>
            </a: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TES </a:t>
            </a:r>
            <a:r>
              <a:rPr lang="es-ES" sz="1500" b="0" strike="noStrike" spc="-1" dirty="0">
                <a:solidFill>
                  <a:srgbClr val="0070C0"/>
                </a:solidFill>
                <a:latin typeface="Roboto Medium"/>
                <a:ea typeface="Roboto Condensed"/>
              </a:rPr>
              <a:t>(asistidos por un médico </a:t>
            </a:r>
            <a:r>
              <a:rPr lang="es-ES" sz="1500" spc="-1" dirty="0" err="1" smtClean="0">
                <a:solidFill>
                  <a:srgbClr val="0070C0"/>
                </a:solidFill>
                <a:latin typeface="Roboto Medium"/>
                <a:ea typeface="Roboto Condensed"/>
              </a:rPr>
              <a:t>CCUyE</a:t>
            </a: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)</a:t>
            </a:r>
            <a:endParaRPr lang="es-ES" sz="1500" b="0" strike="noStrike" spc="-1" dirty="0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3710880" y="1498680"/>
            <a:ext cx="2440800" cy="37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2000" b="1" strike="noStrike" spc="-1">
                <a:solidFill>
                  <a:srgbClr val="0F2F6A"/>
                </a:solidFill>
                <a:latin typeface="Calibri"/>
                <a:ea typeface="Roboto Condensed"/>
              </a:rPr>
              <a:t>EQUIPOS TERRESTRES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6817010" y="1502660"/>
            <a:ext cx="1986480" cy="37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2000" b="1" strike="noStrike" spc="-1" dirty="0">
                <a:solidFill>
                  <a:srgbClr val="0F2F6A"/>
                </a:solidFill>
                <a:latin typeface="Calibri"/>
                <a:ea typeface="Roboto Condensed"/>
              </a:rPr>
              <a:t>EQUIPOS AÉREOS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261" name="CustomShape 5"/>
          <p:cNvSpPr/>
          <p:nvPr/>
        </p:nvSpPr>
        <p:spPr>
          <a:xfrm>
            <a:off x="3590640" y="2068750"/>
            <a:ext cx="47484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2630" b="1" strike="noStrike" spc="-1" dirty="0">
                <a:solidFill>
                  <a:srgbClr val="FFFFFF"/>
                </a:solidFill>
                <a:latin typeface="Calibri"/>
                <a:ea typeface="Roboto Condensed"/>
              </a:rPr>
              <a:t>30</a:t>
            </a:r>
            <a:endParaRPr lang="es-ES" sz="2630" b="0" strike="noStrike" spc="-1" dirty="0">
              <a:latin typeface="Arial"/>
            </a:endParaRPr>
          </a:p>
        </p:txBody>
      </p:sp>
      <p:sp>
        <p:nvSpPr>
          <p:cNvPr id="262" name="CustomShape 6"/>
          <p:cNvSpPr/>
          <p:nvPr/>
        </p:nvSpPr>
        <p:spPr>
          <a:xfrm>
            <a:off x="3774501" y="3058517"/>
            <a:ext cx="30564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2630" b="1" strike="noStrike" spc="-1" dirty="0">
                <a:solidFill>
                  <a:srgbClr val="FF6600"/>
                </a:solidFill>
                <a:latin typeface="Calibri"/>
                <a:ea typeface="Roboto Condensed"/>
              </a:rPr>
              <a:t>5</a:t>
            </a:r>
            <a:endParaRPr lang="es-ES" sz="2630" b="0" strike="noStrike" spc="-1" dirty="0">
              <a:latin typeface="Arial"/>
            </a:endParaRPr>
          </a:p>
        </p:txBody>
      </p:sp>
      <p:sp>
        <p:nvSpPr>
          <p:cNvPr id="263" name="CustomShape 7"/>
          <p:cNvSpPr/>
          <p:nvPr/>
        </p:nvSpPr>
        <p:spPr>
          <a:xfrm>
            <a:off x="3765983" y="4250884"/>
            <a:ext cx="330120" cy="52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3000" b="1" strike="noStrike" spc="-1" dirty="0">
                <a:solidFill>
                  <a:srgbClr val="FF6600"/>
                </a:solidFill>
                <a:latin typeface="Calibri"/>
                <a:ea typeface="Roboto Condensed"/>
              </a:rPr>
              <a:t>1</a:t>
            </a:r>
            <a:endParaRPr lang="es-ES" sz="3000" b="0" strike="noStrike" spc="-1" dirty="0">
              <a:latin typeface="Arial"/>
            </a:endParaRPr>
          </a:p>
        </p:txBody>
      </p:sp>
      <p:sp>
        <p:nvSpPr>
          <p:cNvPr id="264" name="CustomShape 8"/>
          <p:cNvSpPr/>
          <p:nvPr/>
        </p:nvSpPr>
        <p:spPr>
          <a:xfrm>
            <a:off x="6705000" y="2030400"/>
            <a:ext cx="30564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2630" b="1" strike="noStrike" spc="-1" dirty="0">
                <a:solidFill>
                  <a:srgbClr val="FF6600"/>
                </a:solidFill>
                <a:latin typeface="Calibri"/>
                <a:ea typeface="Roboto Condensed"/>
              </a:rPr>
              <a:t>5</a:t>
            </a:r>
            <a:endParaRPr lang="es-ES" sz="2630" b="0" strike="noStrike" spc="-1" dirty="0">
              <a:latin typeface="Arial"/>
            </a:endParaRPr>
          </a:p>
        </p:txBody>
      </p:sp>
      <p:sp>
        <p:nvSpPr>
          <p:cNvPr id="265" name="CustomShape 9"/>
          <p:cNvSpPr/>
          <p:nvPr/>
        </p:nvSpPr>
        <p:spPr>
          <a:xfrm>
            <a:off x="3574163" y="5602662"/>
            <a:ext cx="523440" cy="52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3000" b="1" strike="noStrike" spc="-1" dirty="0">
                <a:solidFill>
                  <a:srgbClr val="FF6600"/>
                </a:solidFill>
                <a:latin typeface="Calibri"/>
                <a:ea typeface="Roboto Condensed"/>
              </a:rPr>
              <a:t>14</a:t>
            </a:r>
            <a:endParaRPr lang="es-ES" sz="3000" b="0" strike="noStrike" spc="-1" dirty="0">
              <a:latin typeface="Arial"/>
            </a:endParaRPr>
          </a:p>
        </p:txBody>
      </p:sp>
      <p:sp>
        <p:nvSpPr>
          <p:cNvPr id="266" name="CustomShape 10"/>
          <p:cNvSpPr/>
          <p:nvPr/>
        </p:nvSpPr>
        <p:spPr>
          <a:xfrm>
            <a:off x="4104900" y="5733688"/>
            <a:ext cx="4867650" cy="60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1" strike="noStrike" spc="-1" dirty="0">
                <a:solidFill>
                  <a:srgbClr val="262626"/>
                </a:solidFill>
                <a:latin typeface="Roboto Medium"/>
                <a:ea typeface="Roboto Condensed"/>
              </a:rPr>
              <a:t>U. Traslado Interhospitalario P. </a:t>
            </a:r>
            <a:r>
              <a:rPr lang="es-ES" sz="1500" b="1" strike="noStrike" spc="-1" dirty="0" smtClean="0">
                <a:solidFill>
                  <a:srgbClr val="262626"/>
                </a:solidFill>
                <a:latin typeface="Roboto Medium"/>
                <a:ea typeface="Roboto Condensed"/>
              </a:rPr>
              <a:t>Críticos (NO EPES)</a:t>
            </a:r>
            <a:endParaRPr lang="es-ES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0" strike="noStrike" spc="-1" dirty="0">
                <a:solidFill>
                  <a:srgbClr val="0070C0"/>
                </a:solidFill>
                <a:latin typeface="Roboto Medium"/>
                <a:ea typeface="Roboto Condensed"/>
              </a:rPr>
              <a:t>1 </a:t>
            </a: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TES, </a:t>
            </a:r>
            <a:r>
              <a:rPr lang="es-ES" sz="1500" b="0" strike="noStrike" spc="-1" dirty="0">
                <a:solidFill>
                  <a:srgbClr val="0070C0"/>
                </a:solidFill>
                <a:latin typeface="Roboto Medium"/>
                <a:ea typeface="Roboto Condensed"/>
              </a:rPr>
              <a:t>Enfermera y </a:t>
            </a:r>
            <a:r>
              <a:rPr lang="es-ES" sz="1500" b="0" strike="noStrike" spc="-1" dirty="0" smtClean="0">
                <a:solidFill>
                  <a:srgbClr val="0070C0"/>
                </a:solidFill>
                <a:latin typeface="Roboto Medium"/>
                <a:ea typeface="Roboto Condensed"/>
              </a:rPr>
              <a:t>Médico </a:t>
            </a:r>
            <a:endParaRPr lang="es-ES" sz="1500" b="0" strike="noStrike" spc="-1" dirty="0">
              <a:latin typeface="Arial"/>
            </a:endParaRPr>
          </a:p>
        </p:txBody>
      </p:sp>
      <p:sp>
        <p:nvSpPr>
          <p:cNvPr id="267" name="CustomShape 11"/>
          <p:cNvSpPr/>
          <p:nvPr/>
        </p:nvSpPr>
        <p:spPr>
          <a:xfrm>
            <a:off x="3762261" y="5018882"/>
            <a:ext cx="330120" cy="52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3000" b="1" strike="noStrike" spc="-1" dirty="0">
                <a:solidFill>
                  <a:srgbClr val="FF6600"/>
                </a:solidFill>
                <a:latin typeface="Calibri"/>
                <a:ea typeface="Roboto Condensed"/>
              </a:rPr>
              <a:t>9</a:t>
            </a:r>
            <a:endParaRPr lang="es-ES" sz="3000" b="0" strike="noStrike" spc="-1" dirty="0">
              <a:latin typeface="Arial"/>
            </a:endParaRPr>
          </a:p>
        </p:txBody>
      </p:sp>
      <p:sp>
        <p:nvSpPr>
          <p:cNvPr id="268" name="CustomShape 12"/>
          <p:cNvSpPr/>
          <p:nvPr/>
        </p:nvSpPr>
        <p:spPr>
          <a:xfrm>
            <a:off x="4065480" y="5154869"/>
            <a:ext cx="356580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500" b="1" strike="noStrike" spc="-1" dirty="0" smtClean="0">
                <a:solidFill>
                  <a:srgbClr val="262626"/>
                </a:solidFill>
                <a:latin typeface="Arial"/>
                <a:ea typeface="Roboto Condensed"/>
              </a:rPr>
              <a:t>Vehículos </a:t>
            </a:r>
            <a:r>
              <a:rPr lang="es-ES" sz="150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de </a:t>
            </a:r>
            <a:r>
              <a:rPr lang="es-ES" sz="1500" b="1" strike="noStrike" spc="-1" dirty="0" smtClean="0">
                <a:solidFill>
                  <a:srgbClr val="262626"/>
                </a:solidFill>
                <a:latin typeface="Arial"/>
                <a:ea typeface="Roboto Condensed"/>
              </a:rPr>
              <a:t>Apoyo </a:t>
            </a:r>
            <a:r>
              <a:rPr lang="es-ES" sz="1500" b="1" spc="-1" dirty="0">
                <a:solidFill>
                  <a:srgbClr val="262626"/>
                </a:solidFill>
                <a:latin typeface="Arial"/>
                <a:ea typeface="Roboto Condensed"/>
              </a:rPr>
              <a:t>L</a:t>
            </a:r>
            <a:r>
              <a:rPr lang="es-ES" sz="1500" b="1" strike="noStrike" spc="-1" dirty="0" smtClean="0">
                <a:solidFill>
                  <a:srgbClr val="262626"/>
                </a:solidFill>
                <a:latin typeface="Arial"/>
                <a:ea typeface="Roboto Condensed"/>
              </a:rPr>
              <a:t>ogístico </a:t>
            </a:r>
            <a:r>
              <a:rPr lang="es-ES" sz="150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(VAL)</a:t>
            </a:r>
            <a:endParaRPr lang="es-ES" sz="1500" b="0" strike="noStrike" spc="-1" dirty="0">
              <a:latin typeface="Arial"/>
            </a:endParaRPr>
          </a:p>
        </p:txBody>
      </p:sp>
      <p:sp>
        <p:nvSpPr>
          <p:cNvPr id="269" name="CustomShape 13"/>
          <p:cNvSpPr/>
          <p:nvPr/>
        </p:nvSpPr>
        <p:spPr>
          <a:xfrm>
            <a:off x="395280" y="572400"/>
            <a:ext cx="661716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8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Recursos asistenciales 061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"/>
          <p:cNvPicPr/>
          <p:nvPr/>
        </p:nvPicPr>
        <p:blipFill>
          <a:blip r:embed="rId2"/>
          <a:stretch/>
        </p:blipFill>
        <p:spPr>
          <a:xfrm>
            <a:off x="1083600" y="2046600"/>
            <a:ext cx="6905160" cy="3953880"/>
          </a:xfrm>
          <a:prstGeom prst="rect">
            <a:avLst/>
          </a:prstGeom>
          <a:ln>
            <a:noFill/>
          </a:ln>
        </p:spPr>
      </p:pic>
      <p:sp>
        <p:nvSpPr>
          <p:cNvPr id="271" name="CustomShape 1"/>
          <p:cNvSpPr/>
          <p:nvPr/>
        </p:nvSpPr>
        <p:spPr>
          <a:xfrm>
            <a:off x="1387080" y="1907280"/>
            <a:ext cx="2479320" cy="95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939393"/>
                </a:solidFill>
                <a:latin typeface="Calibri"/>
                <a:ea typeface="Roboto Condensed"/>
              </a:rPr>
              <a:t>Población de </a:t>
            </a:r>
            <a:r>
              <a:rPr lang="es-ES" sz="1500" b="1" strike="noStrike" spc="-1">
                <a:solidFill>
                  <a:srgbClr val="262626"/>
                </a:solidFill>
                <a:latin typeface="Calibri"/>
                <a:ea typeface="Roboto Condensed"/>
              </a:rPr>
              <a:t>cobertura</a:t>
            </a:r>
            <a:r>
              <a:rPr lang="es-ES" sz="1200" b="0" strike="noStrike" spc="-1">
                <a:solidFill>
                  <a:srgbClr val="939393"/>
                </a:solidFill>
                <a:latin typeface="Calibri"/>
                <a:ea typeface="Roboto Condensed"/>
              </a:rPr>
              <a:t> directa de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939393"/>
                </a:solidFill>
                <a:latin typeface="Calibri"/>
                <a:ea typeface="Roboto Condensed"/>
              </a:rPr>
              <a:t>los Equipos de emergencias </a:t>
            </a:r>
            <a:r>
              <a:t/>
            </a:r>
            <a:br/>
            <a:r>
              <a:rPr lang="es-ES" sz="1200" b="0" strike="noStrike" spc="-1">
                <a:solidFill>
                  <a:srgbClr val="939393"/>
                </a:solidFill>
                <a:latin typeface="Calibri"/>
                <a:ea typeface="Roboto Condensed"/>
              </a:rPr>
              <a:t>terrestres 061 es del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262626"/>
                </a:solidFill>
                <a:latin typeface="Calibri"/>
                <a:ea typeface="Roboto Condensed"/>
              </a:rPr>
              <a:t>69,35%. - 5.811.793</a:t>
            </a:r>
            <a:r>
              <a:rPr lang="es-ES" sz="180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 </a:t>
            </a:r>
            <a:endParaRPr lang="es-ES" sz="1800" b="0" strike="noStrike" spc="-1">
              <a:latin typeface="Arial"/>
            </a:endParaRPr>
          </a:p>
        </p:txBody>
      </p:sp>
      <p:grpSp>
        <p:nvGrpSpPr>
          <p:cNvPr id="272" name="Group 2"/>
          <p:cNvGrpSpPr/>
          <p:nvPr/>
        </p:nvGrpSpPr>
        <p:grpSpPr>
          <a:xfrm>
            <a:off x="4911480" y="4855320"/>
            <a:ext cx="2764080" cy="483120"/>
            <a:chOff x="4911480" y="4855320"/>
            <a:chExt cx="2764080" cy="483120"/>
          </a:xfrm>
        </p:grpSpPr>
        <p:sp>
          <p:nvSpPr>
            <p:cNvPr id="273" name="CustomShape 3"/>
            <p:cNvSpPr/>
            <p:nvPr/>
          </p:nvSpPr>
          <p:spPr>
            <a:xfrm>
              <a:off x="5244120" y="4993560"/>
              <a:ext cx="2022120" cy="204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s-ES" sz="750" b="1" strike="noStrike" spc="-1">
                  <a:solidFill>
                    <a:srgbClr val="808080"/>
                  </a:solidFill>
                  <a:latin typeface="Calibri"/>
                  <a:ea typeface="Roboto Condensed"/>
                </a:rPr>
                <a:t>Cobertura Equipos Emergencias Terrestres 061</a:t>
              </a:r>
              <a:endParaRPr lang="es-ES" sz="750" b="0" strike="noStrike" spc="-1">
                <a:latin typeface="Arial"/>
              </a:endParaRPr>
            </a:p>
          </p:txBody>
        </p:sp>
        <p:sp>
          <p:nvSpPr>
            <p:cNvPr id="274" name="CustomShape 4"/>
            <p:cNvSpPr/>
            <p:nvPr/>
          </p:nvSpPr>
          <p:spPr>
            <a:xfrm>
              <a:off x="5248080" y="5126760"/>
              <a:ext cx="2427480" cy="204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s-ES" sz="750" b="1" strike="noStrike" spc="-1">
                  <a:solidFill>
                    <a:srgbClr val="808080"/>
                  </a:solidFill>
                  <a:latin typeface="Calibri"/>
                  <a:ea typeface="Roboto Condensed"/>
                </a:rPr>
                <a:t>Cobertura Unidades de Urgencias Servicio Andaluz Salud</a:t>
              </a:r>
              <a:endParaRPr lang="es-ES" sz="750" b="0" strike="noStrike" spc="-1">
                <a:latin typeface="Arial"/>
              </a:endParaRPr>
            </a:p>
          </p:txBody>
        </p:sp>
        <p:pic>
          <p:nvPicPr>
            <p:cNvPr id="275" name="Picture 9"/>
            <p:cNvPicPr/>
            <p:nvPr/>
          </p:nvPicPr>
          <p:blipFill>
            <a:blip r:embed="rId3"/>
            <a:stretch/>
          </p:blipFill>
          <p:spPr>
            <a:xfrm>
              <a:off x="5033880" y="5162400"/>
              <a:ext cx="161640" cy="134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6" name="CustomShape 5"/>
            <p:cNvSpPr/>
            <p:nvPr/>
          </p:nvSpPr>
          <p:spPr>
            <a:xfrm>
              <a:off x="4911480" y="4855320"/>
              <a:ext cx="2700000" cy="483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77" name="Picture 12"/>
            <p:cNvPicPr/>
            <p:nvPr/>
          </p:nvPicPr>
          <p:blipFill>
            <a:blip r:embed="rId4"/>
            <a:stretch/>
          </p:blipFill>
          <p:spPr>
            <a:xfrm>
              <a:off x="5019840" y="5017320"/>
              <a:ext cx="199800" cy="1281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78" name="CustomShape 6"/>
          <p:cNvSpPr/>
          <p:nvPr/>
        </p:nvSpPr>
        <p:spPr>
          <a:xfrm>
            <a:off x="0" y="557280"/>
            <a:ext cx="9144000" cy="8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Cobertura actual de los EET en Andalucía. 2019</a:t>
            </a:r>
            <a:endParaRPr lang="es-ES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65" y="1368643"/>
            <a:ext cx="7059822" cy="484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2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Line 1"/>
          <p:cNvSpPr/>
          <p:nvPr/>
        </p:nvSpPr>
        <p:spPr>
          <a:xfrm>
            <a:off x="8271000" y="127080"/>
            <a:ext cx="360" cy="297360"/>
          </a:xfrm>
          <a:prstGeom prst="line">
            <a:avLst/>
          </a:prstGeom>
          <a:ln w="3240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80" name="Line 2"/>
          <p:cNvSpPr/>
          <p:nvPr/>
        </p:nvSpPr>
        <p:spPr>
          <a:xfrm flipH="1">
            <a:off x="205560" y="3875760"/>
            <a:ext cx="8686800" cy="3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1" name="Imagen 7"/>
          <p:cNvPicPr/>
          <p:nvPr/>
        </p:nvPicPr>
        <p:blipFill>
          <a:blip r:embed="rId3"/>
          <a:stretch/>
        </p:blipFill>
        <p:spPr>
          <a:xfrm>
            <a:off x="205920" y="659160"/>
            <a:ext cx="8694360" cy="3216240"/>
          </a:xfrm>
          <a:prstGeom prst="rect">
            <a:avLst/>
          </a:prstGeom>
          <a:ln w="9360">
            <a:noFill/>
          </a:ln>
        </p:spPr>
      </p:pic>
      <p:pic>
        <p:nvPicPr>
          <p:cNvPr id="282" name="Imagen 14"/>
          <p:cNvPicPr/>
          <p:nvPr/>
        </p:nvPicPr>
        <p:blipFill>
          <a:blip r:embed="rId4"/>
          <a:stretch/>
        </p:blipFill>
        <p:spPr>
          <a:xfrm>
            <a:off x="205920" y="4017960"/>
            <a:ext cx="2424264" cy="2296080"/>
          </a:xfrm>
          <a:prstGeom prst="rect">
            <a:avLst/>
          </a:prstGeom>
          <a:ln w="9360">
            <a:noFill/>
          </a:ln>
        </p:spPr>
      </p:pic>
      <p:pic>
        <p:nvPicPr>
          <p:cNvPr id="283" name="Imagen 16"/>
          <p:cNvPicPr/>
          <p:nvPr/>
        </p:nvPicPr>
        <p:blipFill>
          <a:blip r:embed="rId5"/>
          <a:stretch/>
        </p:blipFill>
        <p:spPr>
          <a:xfrm>
            <a:off x="2856960" y="4104360"/>
            <a:ext cx="3063600" cy="1510920"/>
          </a:xfrm>
          <a:prstGeom prst="rect">
            <a:avLst/>
          </a:prstGeom>
          <a:ln w="9360">
            <a:noFill/>
          </a:ln>
        </p:spPr>
      </p:pic>
      <p:pic>
        <p:nvPicPr>
          <p:cNvPr id="284" name="Imagen 19"/>
          <p:cNvPicPr/>
          <p:nvPr/>
        </p:nvPicPr>
        <p:blipFill>
          <a:blip r:embed="rId6"/>
          <a:stretch/>
        </p:blipFill>
        <p:spPr>
          <a:xfrm>
            <a:off x="5855760" y="3979800"/>
            <a:ext cx="3265200" cy="2360160"/>
          </a:xfrm>
          <a:prstGeom prst="rect">
            <a:avLst/>
          </a:prstGeom>
          <a:ln w="9360">
            <a:noFill/>
          </a:ln>
        </p:spPr>
      </p:pic>
      <p:sp>
        <p:nvSpPr>
          <p:cNvPr id="285" name="Line 3"/>
          <p:cNvSpPr/>
          <p:nvPr/>
        </p:nvSpPr>
        <p:spPr>
          <a:xfrm flipV="1">
            <a:off x="2796480" y="3979800"/>
            <a:ext cx="360" cy="2334240"/>
          </a:xfrm>
          <a:prstGeom prst="line">
            <a:avLst/>
          </a:prstGeom>
          <a:ln w="648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58680" y="982800"/>
            <a:ext cx="2150640" cy="305568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87" name="Group 2"/>
          <p:cNvGrpSpPr/>
          <p:nvPr/>
        </p:nvGrpSpPr>
        <p:grpSpPr>
          <a:xfrm>
            <a:off x="4204440" y="4646880"/>
            <a:ext cx="2188080" cy="698040"/>
            <a:chOff x="4204440" y="4646880"/>
            <a:chExt cx="2188080" cy="698040"/>
          </a:xfrm>
        </p:grpSpPr>
        <p:sp>
          <p:nvSpPr>
            <p:cNvPr id="288" name="CustomShape 3"/>
            <p:cNvSpPr/>
            <p:nvPr/>
          </p:nvSpPr>
          <p:spPr>
            <a:xfrm rot="10800000">
              <a:off x="5055840" y="5079240"/>
              <a:ext cx="485640" cy="265680"/>
            </a:xfrm>
            <a:prstGeom prst="triangle">
              <a:avLst>
                <a:gd name="adj" fmla="val 5000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9" name="CustomShape 4"/>
            <p:cNvSpPr/>
            <p:nvPr/>
          </p:nvSpPr>
          <p:spPr>
            <a:xfrm rot="10800000">
              <a:off x="4204440" y="4646880"/>
              <a:ext cx="2188080" cy="5259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90" name="CustomShape 5"/>
          <p:cNvSpPr/>
          <p:nvPr/>
        </p:nvSpPr>
        <p:spPr>
          <a:xfrm>
            <a:off x="3022560" y="2965680"/>
            <a:ext cx="5533560" cy="70308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Line 6"/>
          <p:cNvSpPr/>
          <p:nvPr/>
        </p:nvSpPr>
        <p:spPr>
          <a:xfrm>
            <a:off x="2590560" y="990360"/>
            <a:ext cx="360" cy="3353040"/>
          </a:xfrm>
          <a:prstGeom prst="line">
            <a:avLst/>
          </a:prstGeom>
          <a:ln w="648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92" name="Group 7"/>
          <p:cNvGrpSpPr/>
          <p:nvPr/>
        </p:nvGrpSpPr>
        <p:grpSpPr>
          <a:xfrm>
            <a:off x="6386760" y="942120"/>
            <a:ext cx="2188080" cy="697680"/>
            <a:chOff x="6386760" y="942120"/>
            <a:chExt cx="2188080" cy="697680"/>
          </a:xfrm>
        </p:grpSpPr>
        <p:sp>
          <p:nvSpPr>
            <p:cNvPr id="293" name="CustomShape 8"/>
            <p:cNvSpPr/>
            <p:nvPr/>
          </p:nvSpPr>
          <p:spPr>
            <a:xfrm rot="10800000">
              <a:off x="7237800" y="1374120"/>
              <a:ext cx="485640" cy="265680"/>
            </a:xfrm>
            <a:prstGeom prst="triangle">
              <a:avLst>
                <a:gd name="adj" fmla="val 5000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94" name="CustomShape 9"/>
            <p:cNvSpPr/>
            <p:nvPr/>
          </p:nvSpPr>
          <p:spPr>
            <a:xfrm rot="10800000">
              <a:off x="6386760" y="942120"/>
              <a:ext cx="2188080" cy="5259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95" name="CustomShape 10"/>
          <p:cNvSpPr/>
          <p:nvPr/>
        </p:nvSpPr>
        <p:spPr>
          <a:xfrm>
            <a:off x="6549120" y="941760"/>
            <a:ext cx="1861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RESULTADOS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296" name="CustomShape 11"/>
          <p:cNvSpPr/>
          <p:nvPr/>
        </p:nvSpPr>
        <p:spPr>
          <a:xfrm>
            <a:off x="2984400" y="2062440"/>
            <a:ext cx="5559120" cy="79668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CustomShape 12"/>
          <p:cNvSpPr/>
          <p:nvPr/>
        </p:nvSpPr>
        <p:spPr>
          <a:xfrm>
            <a:off x="4822920" y="2051280"/>
            <a:ext cx="3871440" cy="759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200" b="1" strike="noStrike" spc="-1">
                <a:solidFill>
                  <a:srgbClr val="5C5C5C"/>
                </a:solidFill>
                <a:latin typeface="Roboto Medium"/>
                <a:ea typeface="Roboto Condensed"/>
              </a:rPr>
              <a:t>&lt;10´   </a:t>
            </a:r>
            <a:r>
              <a:rPr lang="es-ES" sz="2200" b="1" strike="noStrike" spc="-1">
                <a:solidFill>
                  <a:srgbClr val="1A5E8B"/>
                </a:solidFill>
                <a:latin typeface="Roboto Medium"/>
                <a:ea typeface="Roboto Condensed"/>
              </a:rPr>
              <a:t>40%     </a:t>
            </a:r>
            <a:r>
              <a:rPr lang="es-ES" sz="2200" b="1" strike="noStrike" spc="-1">
                <a:solidFill>
                  <a:srgbClr val="DA6708"/>
                </a:solidFill>
                <a:latin typeface="Roboto Medium"/>
                <a:ea typeface="Roboto Condensed"/>
              </a:rPr>
              <a:t>37,7%</a:t>
            </a:r>
            <a:r>
              <a:rPr lang="es-ES" sz="2200" b="1" strike="noStrike" spc="-1">
                <a:solidFill>
                  <a:srgbClr val="1A5E8B"/>
                </a:solidFill>
                <a:latin typeface="Roboto Medium"/>
                <a:ea typeface="Roboto Condensed"/>
              </a:rPr>
              <a:t>   </a:t>
            </a:r>
            <a:r>
              <a:rPr lang="es-ES" sz="2200" b="1" strike="noStrike" spc="-1">
                <a:solidFill>
                  <a:srgbClr val="DA6708"/>
                </a:solidFill>
                <a:latin typeface="Roboto Medium"/>
                <a:ea typeface="Roboto Condensed"/>
              </a:rPr>
              <a:t>34,2%</a:t>
            </a:r>
            <a:endParaRPr lang="es-ES" sz="2200" b="0" strike="noStrike" spc="-1">
              <a:latin typeface="Arial"/>
            </a:endParaRPr>
          </a:p>
        </p:txBody>
      </p:sp>
      <p:sp>
        <p:nvSpPr>
          <p:cNvPr id="298" name="CustomShape 13"/>
          <p:cNvSpPr/>
          <p:nvPr/>
        </p:nvSpPr>
        <p:spPr>
          <a:xfrm>
            <a:off x="137107" y="5305319"/>
            <a:ext cx="6200280" cy="9269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700" b="1" strike="noStrike" spc="-1" dirty="0">
                <a:solidFill>
                  <a:srgbClr val="3C3C3C"/>
                </a:solidFill>
                <a:latin typeface="Arial Narrow"/>
                <a:ea typeface="Roboto Condensed"/>
              </a:rPr>
              <a:t>Provincia                                         Objetivo C.P             2017             2018              </a:t>
            </a:r>
            <a:endParaRPr lang="es-ES" sz="1700" b="0" strike="noStrike" spc="-1" dirty="0">
              <a:latin typeface="Arial"/>
            </a:endParaRPr>
          </a:p>
        </p:txBody>
      </p:sp>
      <p:sp>
        <p:nvSpPr>
          <p:cNvPr id="299" name="CustomShape 14"/>
          <p:cNvSpPr/>
          <p:nvPr/>
        </p:nvSpPr>
        <p:spPr>
          <a:xfrm>
            <a:off x="186067" y="5628260"/>
            <a:ext cx="4212000" cy="60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20000"/>
              </a:lnSpc>
            </a:pPr>
            <a:r>
              <a:rPr lang="es-ES" sz="1400" b="0" strike="noStrike" spc="-1" dirty="0">
                <a:solidFill>
                  <a:srgbClr val="5C5C5C"/>
                </a:solidFill>
                <a:latin typeface="Roboto Medium"/>
              </a:rPr>
              <a:t>Almería-Cádiz-Granada-Jaén          70% &lt;= 40 min</a:t>
            </a:r>
            <a:endParaRPr lang="es-ES" sz="1400" b="0" strike="noStrike" spc="-1" dirty="0">
              <a:latin typeface="Arial"/>
            </a:endParaRPr>
          </a:p>
          <a:p>
            <a:pPr>
              <a:lnSpc>
                <a:spcPct val="120000"/>
              </a:lnSpc>
            </a:pPr>
            <a:r>
              <a:rPr lang="es-ES" sz="1400" b="0" strike="noStrike" spc="-1" dirty="0">
                <a:solidFill>
                  <a:srgbClr val="5C5C5C"/>
                </a:solidFill>
                <a:latin typeface="Roboto Medium"/>
              </a:rPr>
              <a:t>Córdoba-Huelva-Málaga-Sevilla      80%&lt;= 30 min</a:t>
            </a:r>
            <a:endParaRPr lang="es-ES" sz="1400" b="0" strike="noStrike" spc="-1" dirty="0">
              <a:latin typeface="Arial"/>
            </a:endParaRPr>
          </a:p>
        </p:txBody>
      </p:sp>
      <p:pic>
        <p:nvPicPr>
          <p:cNvPr id="300" name="Picture 4"/>
          <p:cNvPicPr/>
          <p:nvPr/>
        </p:nvPicPr>
        <p:blipFill>
          <a:blip r:embed="rId3"/>
          <a:stretch/>
        </p:blipFill>
        <p:spPr>
          <a:xfrm>
            <a:off x="2779560" y="720720"/>
            <a:ext cx="1172880" cy="698040"/>
          </a:xfrm>
          <a:prstGeom prst="rect">
            <a:avLst/>
          </a:prstGeom>
          <a:ln w="9360">
            <a:noFill/>
          </a:ln>
        </p:spPr>
      </p:pic>
      <p:pic>
        <p:nvPicPr>
          <p:cNvPr id="301" name="Picture 3"/>
          <p:cNvPicPr/>
          <p:nvPr/>
        </p:nvPicPr>
        <p:blipFill>
          <a:blip r:embed="rId4"/>
          <a:stretch/>
        </p:blipFill>
        <p:spPr>
          <a:xfrm>
            <a:off x="152280" y="4658760"/>
            <a:ext cx="1412640" cy="696600"/>
          </a:xfrm>
          <a:prstGeom prst="rect">
            <a:avLst/>
          </a:prstGeom>
          <a:ln w="9360">
            <a:noFill/>
          </a:ln>
        </p:spPr>
      </p:pic>
      <p:sp>
        <p:nvSpPr>
          <p:cNvPr id="302" name="CustomShape 15"/>
          <p:cNvSpPr/>
          <p:nvPr/>
        </p:nvSpPr>
        <p:spPr>
          <a:xfrm>
            <a:off x="92160" y="549360"/>
            <a:ext cx="395100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200" b="1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ZONA URBANA</a:t>
            </a:r>
            <a:endParaRPr lang="es-ES" sz="2200" b="0" strike="noStrike" spc="-1">
              <a:latin typeface="Arial"/>
            </a:endParaRPr>
          </a:p>
        </p:txBody>
      </p:sp>
      <p:sp>
        <p:nvSpPr>
          <p:cNvPr id="303" name="Line 16"/>
          <p:cNvSpPr/>
          <p:nvPr/>
        </p:nvSpPr>
        <p:spPr>
          <a:xfrm flipH="1">
            <a:off x="91800" y="4495680"/>
            <a:ext cx="8452080" cy="360"/>
          </a:xfrm>
          <a:prstGeom prst="line">
            <a:avLst/>
          </a:prstGeom>
          <a:ln w="648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CustomShape 17"/>
          <p:cNvSpPr/>
          <p:nvPr/>
        </p:nvSpPr>
        <p:spPr>
          <a:xfrm>
            <a:off x="3146400" y="2203920"/>
            <a:ext cx="1828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Tiempos</a:t>
            </a:r>
            <a:r>
              <a:rPr lang="es-ES" sz="1800" b="1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 urbanos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305" name="CustomShape 18"/>
          <p:cNvSpPr/>
          <p:nvPr/>
        </p:nvSpPr>
        <p:spPr>
          <a:xfrm>
            <a:off x="3022560" y="3105360"/>
            <a:ext cx="2257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Tiempos</a:t>
            </a:r>
            <a:r>
              <a:rPr lang="es-ES" sz="1800" b="1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 periféricos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306" name="CustomShape 19"/>
          <p:cNvSpPr/>
          <p:nvPr/>
        </p:nvSpPr>
        <p:spPr>
          <a:xfrm>
            <a:off x="4110840" y="647640"/>
            <a:ext cx="107424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b="1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EET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307" name="CustomShape 20"/>
          <p:cNvSpPr/>
          <p:nvPr/>
        </p:nvSpPr>
        <p:spPr>
          <a:xfrm>
            <a:off x="1674360" y="4633560"/>
            <a:ext cx="112428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b="1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EEA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308" name="CustomShape 21"/>
          <p:cNvSpPr/>
          <p:nvPr/>
        </p:nvSpPr>
        <p:spPr>
          <a:xfrm>
            <a:off x="5522760" y="1746720"/>
            <a:ext cx="3871440" cy="318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500" b="1" strike="noStrike" spc="-1">
                <a:solidFill>
                  <a:srgbClr val="5C5C5C"/>
                </a:solidFill>
                <a:latin typeface="Roboto Medium"/>
                <a:ea typeface="Roboto Condensed"/>
              </a:rPr>
              <a:t>Objetivo        2017          2018</a:t>
            </a:r>
            <a:endParaRPr lang="es-ES" sz="1500" b="0" strike="noStrike" spc="-1">
              <a:latin typeface="Arial"/>
            </a:endParaRPr>
          </a:p>
        </p:txBody>
      </p:sp>
      <p:sp>
        <p:nvSpPr>
          <p:cNvPr id="309" name="CustomShape 22"/>
          <p:cNvSpPr/>
          <p:nvPr/>
        </p:nvSpPr>
        <p:spPr>
          <a:xfrm>
            <a:off x="4822920" y="2432520"/>
            <a:ext cx="4343040" cy="759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200" b="1" strike="noStrike" spc="-1">
                <a:solidFill>
                  <a:srgbClr val="5C5C5C"/>
                </a:solidFill>
                <a:latin typeface="Roboto Medium"/>
                <a:ea typeface="Roboto Condensed"/>
              </a:rPr>
              <a:t>&lt;15´   </a:t>
            </a:r>
            <a:r>
              <a:rPr lang="es-ES" sz="2200" b="1" strike="noStrike" spc="-1">
                <a:solidFill>
                  <a:srgbClr val="1A5E8B"/>
                </a:solidFill>
                <a:latin typeface="Roboto Medium"/>
                <a:ea typeface="Roboto Condensed"/>
              </a:rPr>
              <a:t>75%     76,4%   </a:t>
            </a:r>
            <a:r>
              <a:rPr lang="es-ES" sz="2200" b="1" strike="noStrike" spc="-1">
                <a:solidFill>
                  <a:srgbClr val="DA6708"/>
                </a:solidFill>
                <a:latin typeface="Roboto Medium"/>
                <a:ea typeface="Roboto Condensed"/>
              </a:rPr>
              <a:t>74,2%</a:t>
            </a:r>
            <a:endParaRPr lang="es-ES" sz="2200" b="0" strike="noStrike" spc="-1">
              <a:latin typeface="Arial"/>
            </a:endParaRPr>
          </a:p>
        </p:txBody>
      </p:sp>
      <p:sp>
        <p:nvSpPr>
          <p:cNvPr id="310" name="CustomShape 23"/>
          <p:cNvSpPr/>
          <p:nvPr/>
        </p:nvSpPr>
        <p:spPr>
          <a:xfrm>
            <a:off x="4844880" y="3084840"/>
            <a:ext cx="3870000" cy="759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200" b="1" strike="noStrike" spc="-1">
                <a:solidFill>
                  <a:srgbClr val="5C5C5C"/>
                </a:solidFill>
                <a:latin typeface="Roboto Medium"/>
                <a:ea typeface="Roboto Condensed"/>
              </a:rPr>
              <a:t>&lt;20´   </a:t>
            </a:r>
            <a:r>
              <a:rPr lang="es-ES" sz="2200" b="1" strike="noStrike" spc="-1">
                <a:solidFill>
                  <a:srgbClr val="1A5E8B"/>
                </a:solidFill>
                <a:latin typeface="Roboto Medium"/>
                <a:ea typeface="Roboto Condensed"/>
              </a:rPr>
              <a:t>65%     71,5%   66,1%</a:t>
            </a:r>
            <a:endParaRPr lang="es-ES" sz="2200" b="0" strike="noStrike" spc="-1">
              <a:latin typeface="Arial"/>
            </a:endParaRPr>
          </a:p>
        </p:txBody>
      </p:sp>
      <p:sp>
        <p:nvSpPr>
          <p:cNvPr id="311" name="Line 24"/>
          <p:cNvSpPr/>
          <p:nvPr/>
        </p:nvSpPr>
        <p:spPr>
          <a:xfrm>
            <a:off x="6518880" y="1752480"/>
            <a:ext cx="360" cy="1981080"/>
          </a:xfrm>
          <a:prstGeom prst="line">
            <a:avLst/>
          </a:prstGeom>
          <a:ln w="3816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Line 25"/>
          <p:cNvSpPr/>
          <p:nvPr/>
        </p:nvSpPr>
        <p:spPr>
          <a:xfrm>
            <a:off x="7585920" y="1846080"/>
            <a:ext cx="360" cy="1981080"/>
          </a:xfrm>
          <a:prstGeom prst="line">
            <a:avLst/>
          </a:prstGeom>
          <a:ln w="3816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CustomShape 26"/>
          <p:cNvSpPr/>
          <p:nvPr/>
        </p:nvSpPr>
        <p:spPr>
          <a:xfrm>
            <a:off x="4576380" y="5588460"/>
            <a:ext cx="219024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1A5E8B"/>
                </a:solidFill>
                <a:latin typeface="Roboto Medium"/>
                <a:ea typeface="Roboto Condensed"/>
              </a:rPr>
              <a:t>79,6%     71,7%</a:t>
            </a:r>
            <a:endParaRPr lang="es-ES" sz="1800" b="0" strike="noStrike" spc="-1" dirty="0">
              <a:latin typeface="Arial"/>
            </a:endParaRPr>
          </a:p>
        </p:txBody>
      </p:sp>
      <p:sp>
        <p:nvSpPr>
          <p:cNvPr id="314" name="CustomShape 27"/>
          <p:cNvSpPr/>
          <p:nvPr/>
        </p:nvSpPr>
        <p:spPr>
          <a:xfrm>
            <a:off x="4576380" y="5867625"/>
            <a:ext cx="219024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1A5E8B"/>
                </a:solidFill>
                <a:latin typeface="Roboto Medium"/>
                <a:ea typeface="Roboto Condensed"/>
              </a:rPr>
              <a:t>87,8%     83,7%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315" name="Picture 2"/>
          <p:cNvPicPr/>
          <p:nvPr/>
        </p:nvPicPr>
        <p:blipFill>
          <a:blip r:embed="rId5"/>
          <a:stretch/>
        </p:blipFill>
        <p:spPr>
          <a:xfrm>
            <a:off x="6337387" y="4074503"/>
            <a:ext cx="2806613" cy="2080800"/>
          </a:xfrm>
          <a:prstGeom prst="rect">
            <a:avLst/>
          </a:prstGeom>
          <a:ln w="9360">
            <a:noFill/>
          </a:ln>
        </p:spPr>
      </p:pic>
      <p:sp>
        <p:nvSpPr>
          <p:cNvPr id="316" name="CustomShape 28"/>
          <p:cNvSpPr/>
          <p:nvPr/>
        </p:nvSpPr>
        <p:spPr>
          <a:xfrm>
            <a:off x="4372560" y="4697280"/>
            <a:ext cx="1861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RESULTADOS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317" name="CustomShape 29"/>
          <p:cNvSpPr/>
          <p:nvPr/>
        </p:nvSpPr>
        <p:spPr>
          <a:xfrm>
            <a:off x="216720" y="1069920"/>
            <a:ext cx="2111760" cy="3395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es-ES" sz="16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Almería: 	</a:t>
            </a:r>
            <a:r>
              <a:rPr lang="es-ES" sz="1600" b="1" strike="noStrike" spc="-1">
                <a:solidFill>
                  <a:srgbClr val="DA6708"/>
                </a:solidFill>
                <a:latin typeface="Arial Narrow"/>
                <a:ea typeface="Roboto Condensed"/>
              </a:rPr>
              <a:t>09:35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es-ES" sz="16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Cádiz:	</a:t>
            </a:r>
            <a:r>
              <a:rPr lang="es-ES" sz="1600" b="1" strike="noStrike" spc="-1">
                <a:solidFill>
                  <a:srgbClr val="DA6708"/>
                </a:solidFill>
                <a:latin typeface="Arial Narrow"/>
                <a:ea typeface="Roboto Condensed"/>
              </a:rPr>
              <a:t>10:46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es-ES" sz="16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Córdoba:	</a:t>
            </a:r>
            <a:r>
              <a:rPr lang="es-ES" sz="1600" b="1" strike="noStrike" spc="-1">
                <a:solidFill>
                  <a:srgbClr val="DA6708"/>
                </a:solidFill>
                <a:latin typeface="Arial Narrow"/>
                <a:ea typeface="Roboto Condensed"/>
              </a:rPr>
              <a:t>10:28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es-ES" sz="16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Granada:	</a:t>
            </a:r>
            <a:r>
              <a:rPr lang="es-ES" sz="1600" b="1" strike="noStrike" spc="-1">
                <a:solidFill>
                  <a:srgbClr val="DA6708"/>
                </a:solidFill>
                <a:latin typeface="Arial Narrow"/>
                <a:ea typeface="Roboto Condensed"/>
              </a:rPr>
              <a:t>10:39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es-ES" sz="16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Huelva:	</a:t>
            </a:r>
            <a:r>
              <a:rPr lang="es-ES" sz="1600" b="1" strike="noStrike" spc="-1">
                <a:solidFill>
                  <a:srgbClr val="DA6708"/>
                </a:solidFill>
                <a:latin typeface="Arial Narrow"/>
                <a:ea typeface="Roboto Condensed"/>
              </a:rPr>
              <a:t>09:35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es-ES" sz="16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Jaén:	</a:t>
            </a:r>
            <a:r>
              <a:rPr lang="es-ES" sz="1600" b="1" strike="noStrike" spc="-1">
                <a:solidFill>
                  <a:srgbClr val="DA6708"/>
                </a:solidFill>
                <a:latin typeface="Arial Narrow"/>
                <a:ea typeface="Roboto Condensed"/>
              </a:rPr>
              <a:t>11:07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es-ES" sz="16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Málaga:	</a:t>
            </a:r>
            <a:r>
              <a:rPr lang="es-ES" sz="1600" b="1" strike="noStrike" spc="-1">
                <a:solidFill>
                  <a:srgbClr val="DA6708"/>
                </a:solidFill>
                <a:latin typeface="Arial Narrow"/>
                <a:ea typeface="Roboto Condensed"/>
              </a:rPr>
              <a:t>11:35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es-ES" sz="1600" b="0" strike="noStrike" spc="-1">
                <a:solidFill>
                  <a:srgbClr val="5C5C5C"/>
                </a:solidFill>
                <a:latin typeface="Arial Narrow"/>
                <a:ea typeface="Roboto Condensed"/>
              </a:rPr>
              <a:t>Sevilla:	</a:t>
            </a:r>
            <a:r>
              <a:rPr lang="es-ES" sz="1600" b="1" strike="noStrike" spc="-1">
                <a:solidFill>
                  <a:srgbClr val="DA6708"/>
                </a:solidFill>
                <a:latin typeface="Arial Narrow"/>
                <a:ea typeface="Roboto Condensed"/>
              </a:rPr>
              <a:t>11:26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s-ES" sz="1800" b="1" strike="noStrike" spc="-1">
                <a:solidFill>
                  <a:srgbClr val="228FB6"/>
                </a:solidFill>
                <a:latin typeface="Arial"/>
                <a:ea typeface="Roboto Condensed"/>
              </a:rPr>
              <a:t>Andalucía: 10:53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ES" sz="12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	</a:t>
            </a:r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0" y="-76320"/>
            <a:ext cx="9143640" cy="9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CustomShape 2"/>
          <p:cNvSpPr/>
          <p:nvPr/>
        </p:nvSpPr>
        <p:spPr>
          <a:xfrm>
            <a:off x="1576260" y="2105120"/>
            <a:ext cx="7567740" cy="195552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CustomShape 3"/>
          <p:cNvSpPr/>
          <p:nvPr/>
        </p:nvSpPr>
        <p:spPr>
          <a:xfrm>
            <a:off x="1269810" y="3209200"/>
            <a:ext cx="818064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EVOLUCIÓN PROFESIONAL DEL  T.E.S.</a:t>
            </a:r>
          </a:p>
          <a:p>
            <a:pPr algn="ctr">
              <a:lnSpc>
                <a:spcPct val="100000"/>
              </a:lnSpc>
            </a:pPr>
            <a:r>
              <a:rPr lang="es-ES" sz="2800" spc="-1" dirty="0" smtClean="0">
                <a:solidFill>
                  <a:srgbClr val="FFFFFF"/>
                </a:solidFill>
                <a:latin typeface="Open Sans"/>
              </a:rPr>
              <a:t>EN EL 061 DE ANDALUCÍA</a:t>
            </a:r>
            <a:endParaRPr lang="es-ES" sz="2800" spc="-1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endParaRPr lang="es-ES" sz="2800" b="0" strike="noStrike" spc="-1" dirty="0">
              <a:latin typeface="Arial"/>
            </a:endParaRPr>
          </a:p>
        </p:txBody>
      </p:sp>
      <p:sp>
        <p:nvSpPr>
          <p:cNvPr id="321" name="CustomShape 4"/>
          <p:cNvSpPr/>
          <p:nvPr/>
        </p:nvSpPr>
        <p:spPr>
          <a:xfrm>
            <a:off x="0" y="-228600"/>
            <a:ext cx="1676160" cy="7086240"/>
          </a:xfrm>
          <a:prstGeom prst="rect">
            <a:avLst/>
          </a:prstGeom>
          <a:solidFill>
            <a:srgbClr val="DA6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2506320" y="1864440"/>
            <a:ext cx="3132000" cy="864000"/>
          </a:xfrm>
          <a:prstGeom prst="downArrowCallout">
            <a:avLst>
              <a:gd name="adj1" fmla="val 90599"/>
              <a:gd name="adj2" fmla="val 90599"/>
              <a:gd name="adj3" fmla="val 16667"/>
              <a:gd name="adj4" fmla="val 66667"/>
            </a:avLst>
          </a:prstGeom>
          <a:solidFill>
            <a:srgbClr val="3366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1350" b="0" strike="noStrike" spc="-1">
                <a:solidFill>
                  <a:srgbClr val="FFFFFF"/>
                </a:solidFill>
                <a:latin typeface="Arial"/>
                <a:ea typeface="Roboto Condensed"/>
              </a:rPr>
              <a:t>Marzo </a:t>
            </a:r>
            <a:r>
              <a:rPr lang="es-ES" sz="1350" b="1" strike="noStrike" spc="-1">
                <a:solidFill>
                  <a:srgbClr val="FFFFFF"/>
                </a:solidFill>
                <a:latin typeface="Arial"/>
                <a:ea typeface="Roboto Condensed"/>
              </a:rPr>
              <a:t>1990:</a:t>
            </a:r>
            <a:r>
              <a:rPr lang="es-ES" sz="1350" b="0" strike="noStrike" spc="-1">
                <a:solidFill>
                  <a:srgbClr val="FFFFFF"/>
                </a:solidFill>
                <a:latin typeface="Arial"/>
                <a:ea typeface="Roboto Condensed"/>
              </a:rPr>
              <a:t> Centro de </a:t>
            </a:r>
            <a:r>
              <a:t/>
            </a:r>
            <a:br/>
            <a:r>
              <a:rPr lang="es-ES" sz="1350" b="0" strike="noStrike" spc="-1">
                <a:solidFill>
                  <a:srgbClr val="FFFFFF"/>
                </a:solidFill>
                <a:latin typeface="Arial"/>
                <a:ea typeface="Roboto Condensed"/>
              </a:rPr>
              <a:t>Comunicaciones Sanitarias SAS</a:t>
            </a:r>
            <a:endParaRPr lang="es-ES" sz="1350" b="0" strike="noStrike" spc="-1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2519280" y="2888280"/>
            <a:ext cx="3132000" cy="864000"/>
          </a:xfrm>
          <a:prstGeom prst="downArrowCallout">
            <a:avLst>
              <a:gd name="adj1" fmla="val 90599"/>
              <a:gd name="adj2" fmla="val 90599"/>
              <a:gd name="adj3" fmla="val 16667"/>
              <a:gd name="adj4" fmla="val 66667"/>
            </a:avLst>
          </a:prstGeom>
          <a:solidFill>
            <a:srgbClr val="3366CC">
              <a:alpha val="5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1350" b="1" strike="noStrike" spc="-1">
                <a:solidFill>
                  <a:srgbClr val="FFFFFF"/>
                </a:solidFill>
                <a:latin typeface="Arial"/>
                <a:ea typeface="Roboto Condensed"/>
              </a:rPr>
              <a:t>1991:</a:t>
            </a:r>
            <a:r>
              <a:rPr lang="es-ES" sz="1350" b="0" strike="noStrike" spc="-1">
                <a:solidFill>
                  <a:srgbClr val="FFFFFF"/>
                </a:solidFill>
                <a:latin typeface="Arial"/>
                <a:ea typeface="Roboto Condensed"/>
              </a:rPr>
              <a:t> Sevilla, Málaga y Córdoba</a:t>
            </a:r>
            <a:endParaRPr lang="es-ES" sz="1350" b="0" strike="noStrike" spc="-1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5979960" y="1808640"/>
            <a:ext cx="1420200" cy="83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98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Médicos, Enfermeros, </a:t>
            </a:r>
            <a:r>
              <a:rPr dirty="0"/>
              <a:t/>
            </a:r>
            <a:br>
              <a:rPr dirty="0"/>
            </a:br>
            <a:r>
              <a:rPr lang="es-ES" sz="98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Teleoperadores </a:t>
            </a:r>
            <a:endParaRPr lang="es-ES" sz="9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980" b="0" strike="noStrike" spc="-1" dirty="0" err="1">
                <a:solidFill>
                  <a:srgbClr val="939393"/>
                </a:solidFill>
                <a:latin typeface="Arial"/>
                <a:ea typeface="Roboto Condensed"/>
              </a:rPr>
              <a:t>Coordcom</a:t>
            </a:r>
            <a:endParaRPr lang="es-ES" sz="9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98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Transporte Sanitario</a:t>
            </a:r>
            <a:endParaRPr lang="es-ES" sz="9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980" b="0" strike="noStrike" spc="-1" dirty="0">
              <a:latin typeface="Arial"/>
            </a:endParaRPr>
          </a:p>
        </p:txBody>
      </p:sp>
      <p:sp>
        <p:nvSpPr>
          <p:cNvPr id="218" name="CustomShape 4"/>
          <p:cNvSpPr/>
          <p:nvPr/>
        </p:nvSpPr>
        <p:spPr>
          <a:xfrm>
            <a:off x="2519280" y="3753000"/>
            <a:ext cx="3132000" cy="1566360"/>
          </a:xfrm>
          <a:prstGeom prst="downArrowCallout">
            <a:avLst>
              <a:gd name="adj1" fmla="val 38134"/>
              <a:gd name="adj2" fmla="val 38143"/>
              <a:gd name="adj3" fmla="val 16667"/>
              <a:gd name="adj4" fmla="val 66667"/>
            </a:avLst>
          </a:prstGeom>
          <a:solidFill>
            <a:srgbClr val="3366CC">
              <a:alpha val="1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1992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Abril Sevilla SAS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1992 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Diciembre Málaga </a:t>
            </a:r>
            <a:r>
              <a:rPr lang="es-ES" sz="1280" spc="-1" dirty="0">
                <a:solidFill>
                  <a:srgbClr val="262626"/>
                </a:solidFill>
                <a:latin typeface="Arial"/>
                <a:ea typeface="Roboto Condensed"/>
              </a:rPr>
              <a:t>y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Córdoba SAS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1993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Huelva SAS</a:t>
            </a:r>
            <a:endParaRPr lang="es-ES" sz="1280" b="0" strike="noStrike" spc="-1" dirty="0">
              <a:latin typeface="Arial"/>
            </a:endParaRPr>
          </a:p>
        </p:txBody>
      </p:sp>
      <p:sp>
        <p:nvSpPr>
          <p:cNvPr id="219" name="CustomShape 5"/>
          <p:cNvSpPr/>
          <p:nvPr/>
        </p:nvSpPr>
        <p:spPr>
          <a:xfrm>
            <a:off x="5768280" y="3969720"/>
            <a:ext cx="225684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50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Emergencias Sanitarias </a:t>
            </a:r>
            <a:endParaRPr lang="es-ES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50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061 </a:t>
            </a:r>
            <a:r>
              <a:rPr lang="es-ES" sz="1500" b="0" strike="noStrike" spc="-1" dirty="0" err="1">
                <a:solidFill>
                  <a:srgbClr val="939393"/>
                </a:solidFill>
                <a:latin typeface="Arial"/>
                <a:ea typeface="Roboto Condensed"/>
              </a:rPr>
              <a:t>CCUyE</a:t>
            </a:r>
            <a:r>
              <a:rPr lang="es-ES" sz="150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 y EE SAS</a:t>
            </a:r>
            <a:endParaRPr lang="es-ES" sz="1500" b="0" strike="noStrike" spc="-1" dirty="0">
              <a:latin typeface="Arial"/>
            </a:endParaRPr>
          </a:p>
        </p:txBody>
      </p:sp>
      <p:sp>
        <p:nvSpPr>
          <p:cNvPr id="220" name="CustomShape 6"/>
          <p:cNvSpPr/>
          <p:nvPr/>
        </p:nvSpPr>
        <p:spPr>
          <a:xfrm>
            <a:off x="5709240" y="1701360"/>
            <a:ext cx="3394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500" b="0" strike="noStrike" spc="-1">
                <a:solidFill>
                  <a:srgbClr val="939393"/>
                </a:solidFill>
                <a:latin typeface="Arial"/>
                <a:ea typeface="Roboto Condensed"/>
              </a:rPr>
              <a:t>[</a:t>
            </a:r>
            <a:endParaRPr lang="es-ES" sz="4500" b="0" strike="noStrike" spc="-1">
              <a:latin typeface="Arial"/>
            </a:endParaRPr>
          </a:p>
        </p:txBody>
      </p:sp>
      <p:sp>
        <p:nvSpPr>
          <p:cNvPr id="221" name="CustomShape 7"/>
          <p:cNvSpPr/>
          <p:nvPr/>
        </p:nvSpPr>
        <p:spPr>
          <a:xfrm>
            <a:off x="7248600" y="1701360"/>
            <a:ext cx="3394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500" b="0" strike="noStrike" spc="-1">
                <a:solidFill>
                  <a:srgbClr val="939393"/>
                </a:solidFill>
                <a:latin typeface="Arial"/>
                <a:ea typeface="Roboto Condensed"/>
              </a:rPr>
              <a:t>]</a:t>
            </a:r>
            <a:endParaRPr lang="es-ES" sz="4500" b="0" strike="noStrike" spc="-1">
              <a:latin typeface="Arial"/>
            </a:endParaRPr>
          </a:p>
        </p:txBody>
      </p:sp>
      <p:sp>
        <p:nvSpPr>
          <p:cNvPr id="222" name="CustomShape 8"/>
          <p:cNvSpPr/>
          <p:nvPr/>
        </p:nvSpPr>
        <p:spPr>
          <a:xfrm>
            <a:off x="5600880" y="3753000"/>
            <a:ext cx="3394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500" b="0" strike="noStrike" spc="-1">
                <a:solidFill>
                  <a:srgbClr val="939393"/>
                </a:solidFill>
                <a:latin typeface="Arial"/>
                <a:ea typeface="Roboto Condensed"/>
              </a:rPr>
              <a:t>[</a:t>
            </a:r>
            <a:endParaRPr lang="es-ES" sz="4500" b="0" strike="noStrike" spc="-1">
              <a:latin typeface="Arial"/>
            </a:endParaRPr>
          </a:p>
        </p:txBody>
      </p:sp>
      <p:sp>
        <p:nvSpPr>
          <p:cNvPr id="223" name="CustomShape 9"/>
          <p:cNvSpPr/>
          <p:nvPr/>
        </p:nvSpPr>
        <p:spPr>
          <a:xfrm>
            <a:off x="7799400" y="3753000"/>
            <a:ext cx="3394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500" b="0" strike="noStrike" spc="-1">
                <a:solidFill>
                  <a:srgbClr val="939393"/>
                </a:solidFill>
                <a:latin typeface="Arial"/>
                <a:ea typeface="Roboto Condensed"/>
              </a:rPr>
              <a:t>]</a:t>
            </a:r>
            <a:endParaRPr lang="es-ES" sz="4500" b="0" strike="noStrike" spc="-1">
              <a:latin typeface="Arial"/>
            </a:endParaRPr>
          </a:p>
        </p:txBody>
      </p:sp>
      <p:sp>
        <p:nvSpPr>
          <p:cNvPr id="12" name="CustomShape 10">
            <a:extLst>
              <a:ext uri="{FF2B5EF4-FFF2-40B4-BE49-F238E27FC236}">
                <a16:creationId xmlns="" xmlns:a16="http://schemas.microsoft.com/office/drawing/2014/main" id="{DFD1BA03-A6B8-4AF6-883D-E028E936BF5E}"/>
              </a:ext>
            </a:extLst>
          </p:cNvPr>
          <p:cNvSpPr/>
          <p:nvPr/>
        </p:nvSpPr>
        <p:spPr>
          <a:xfrm>
            <a:off x="0" y="657360"/>
            <a:ext cx="914400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Comienzos SEM Andalucía. SAS-061</a:t>
            </a:r>
            <a:endParaRPr lang="es-E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7868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0102" y="1482705"/>
            <a:ext cx="4049967" cy="422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2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53940" y="557250"/>
            <a:ext cx="7859160" cy="5541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2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60399" y="525300"/>
            <a:ext cx="6802501" cy="5789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3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35" y="570867"/>
            <a:ext cx="4070106" cy="574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5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36698" y="536151"/>
            <a:ext cx="4992752" cy="13143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3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2506320" y="1864440"/>
            <a:ext cx="3132000" cy="864000"/>
          </a:xfrm>
          <a:prstGeom prst="downArrowCallout">
            <a:avLst>
              <a:gd name="adj1" fmla="val 90599"/>
              <a:gd name="adj2" fmla="val 90599"/>
              <a:gd name="adj3" fmla="val 16667"/>
              <a:gd name="adj4" fmla="val 66667"/>
            </a:avLst>
          </a:prstGeom>
          <a:solidFill>
            <a:srgbClr val="3366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Marzo </a:t>
            </a: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1990: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 Centro de </a:t>
            </a:r>
            <a:r>
              <a:rPr dirty="0"/>
              <a:t/>
            </a:r>
            <a:br>
              <a:rPr dirty="0"/>
            </a:b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Comunicaciones Sanitarias SAS</a:t>
            </a:r>
            <a:endParaRPr lang="es-ES" sz="1350" b="0" strike="noStrike" spc="-1" dirty="0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2519280" y="2888280"/>
            <a:ext cx="3132000" cy="864000"/>
          </a:xfrm>
          <a:prstGeom prst="downArrowCallout">
            <a:avLst>
              <a:gd name="adj1" fmla="val 90599"/>
              <a:gd name="adj2" fmla="val 90599"/>
              <a:gd name="adj3" fmla="val 16667"/>
              <a:gd name="adj4" fmla="val 66667"/>
            </a:avLst>
          </a:prstGeom>
          <a:solidFill>
            <a:srgbClr val="3366CC">
              <a:alpha val="5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1350" b="1" strike="noStrike" spc="-1">
                <a:solidFill>
                  <a:srgbClr val="FFFFFF"/>
                </a:solidFill>
                <a:latin typeface="Arial"/>
                <a:ea typeface="Roboto Condensed"/>
              </a:rPr>
              <a:t>1991:</a:t>
            </a:r>
            <a:r>
              <a:rPr lang="es-ES" sz="1350" b="0" strike="noStrike" spc="-1">
                <a:solidFill>
                  <a:srgbClr val="FFFFFF"/>
                </a:solidFill>
                <a:latin typeface="Arial"/>
                <a:ea typeface="Roboto Condensed"/>
              </a:rPr>
              <a:t> Sevilla, Málaga y Córdoba</a:t>
            </a:r>
            <a:endParaRPr lang="es-ES" sz="1350" b="0" strike="noStrike" spc="-1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5979960" y="1808640"/>
            <a:ext cx="1420200" cy="83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98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Médicos, Enfermeros, </a:t>
            </a:r>
            <a:r>
              <a:rPr dirty="0"/>
              <a:t/>
            </a:r>
            <a:br>
              <a:rPr dirty="0"/>
            </a:br>
            <a:r>
              <a:rPr lang="es-ES" sz="98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Teleoperadores </a:t>
            </a:r>
            <a:endParaRPr lang="es-ES" sz="9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980" b="0" strike="noStrike" spc="-1" dirty="0" err="1">
                <a:solidFill>
                  <a:srgbClr val="939393"/>
                </a:solidFill>
                <a:latin typeface="Arial"/>
                <a:ea typeface="Roboto Condensed"/>
              </a:rPr>
              <a:t>Coordcom</a:t>
            </a:r>
            <a:endParaRPr lang="es-ES" sz="9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98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Transporte Sanitario</a:t>
            </a:r>
            <a:endParaRPr lang="es-ES" sz="9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980" b="0" strike="noStrike" spc="-1" dirty="0">
              <a:latin typeface="Arial"/>
            </a:endParaRPr>
          </a:p>
        </p:txBody>
      </p:sp>
      <p:sp>
        <p:nvSpPr>
          <p:cNvPr id="218" name="CustomShape 4"/>
          <p:cNvSpPr/>
          <p:nvPr/>
        </p:nvSpPr>
        <p:spPr>
          <a:xfrm>
            <a:off x="2519280" y="3753000"/>
            <a:ext cx="3132000" cy="1566360"/>
          </a:xfrm>
          <a:prstGeom prst="downArrowCallout">
            <a:avLst>
              <a:gd name="adj1" fmla="val 38134"/>
              <a:gd name="adj2" fmla="val 38143"/>
              <a:gd name="adj3" fmla="val 16667"/>
              <a:gd name="adj4" fmla="val 66667"/>
            </a:avLst>
          </a:prstGeom>
          <a:solidFill>
            <a:srgbClr val="3366CC">
              <a:alpha val="1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1992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Abril Sevilla SAS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1992 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Diciembre Málaga </a:t>
            </a:r>
            <a:r>
              <a:rPr lang="es-ES" sz="1280" spc="-1" dirty="0">
                <a:solidFill>
                  <a:srgbClr val="262626"/>
                </a:solidFill>
                <a:latin typeface="Arial"/>
                <a:ea typeface="Roboto Condensed"/>
              </a:rPr>
              <a:t>y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Córdoba SAS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1993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Huelva SAS</a:t>
            </a:r>
            <a:endParaRPr lang="es-ES" sz="1280" b="0" strike="noStrike" spc="-1" dirty="0">
              <a:latin typeface="Arial"/>
            </a:endParaRPr>
          </a:p>
        </p:txBody>
      </p:sp>
      <p:sp>
        <p:nvSpPr>
          <p:cNvPr id="219" name="CustomShape 5"/>
          <p:cNvSpPr/>
          <p:nvPr/>
        </p:nvSpPr>
        <p:spPr>
          <a:xfrm>
            <a:off x="5768280" y="3969720"/>
            <a:ext cx="225684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50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Emergencias Sanitarias </a:t>
            </a:r>
            <a:endParaRPr lang="es-ES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50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061 </a:t>
            </a:r>
            <a:r>
              <a:rPr lang="es-ES" sz="1500" b="0" strike="noStrike" spc="-1" dirty="0" err="1">
                <a:solidFill>
                  <a:srgbClr val="939393"/>
                </a:solidFill>
                <a:latin typeface="Arial"/>
                <a:ea typeface="Roboto Condensed"/>
              </a:rPr>
              <a:t>CCUyE</a:t>
            </a:r>
            <a:r>
              <a:rPr lang="es-ES" sz="1500" b="0" strike="noStrike" spc="-1" dirty="0">
                <a:solidFill>
                  <a:srgbClr val="939393"/>
                </a:solidFill>
                <a:latin typeface="Arial"/>
                <a:ea typeface="Roboto Condensed"/>
              </a:rPr>
              <a:t> y EE SAS</a:t>
            </a:r>
            <a:endParaRPr lang="es-ES" sz="1500" b="0" strike="noStrike" spc="-1" dirty="0">
              <a:latin typeface="Arial"/>
            </a:endParaRPr>
          </a:p>
        </p:txBody>
      </p:sp>
      <p:sp>
        <p:nvSpPr>
          <p:cNvPr id="220" name="CustomShape 6"/>
          <p:cNvSpPr/>
          <p:nvPr/>
        </p:nvSpPr>
        <p:spPr>
          <a:xfrm>
            <a:off x="5709240" y="1701360"/>
            <a:ext cx="3394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500" b="0" strike="noStrike" spc="-1">
                <a:solidFill>
                  <a:srgbClr val="939393"/>
                </a:solidFill>
                <a:latin typeface="Arial"/>
                <a:ea typeface="Roboto Condensed"/>
              </a:rPr>
              <a:t>[</a:t>
            </a:r>
            <a:endParaRPr lang="es-ES" sz="4500" b="0" strike="noStrike" spc="-1">
              <a:latin typeface="Arial"/>
            </a:endParaRPr>
          </a:p>
        </p:txBody>
      </p:sp>
      <p:sp>
        <p:nvSpPr>
          <p:cNvPr id="221" name="CustomShape 7"/>
          <p:cNvSpPr/>
          <p:nvPr/>
        </p:nvSpPr>
        <p:spPr>
          <a:xfrm>
            <a:off x="7248600" y="1701360"/>
            <a:ext cx="3394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500" b="0" strike="noStrike" spc="-1">
                <a:solidFill>
                  <a:srgbClr val="939393"/>
                </a:solidFill>
                <a:latin typeface="Arial"/>
                <a:ea typeface="Roboto Condensed"/>
              </a:rPr>
              <a:t>]</a:t>
            </a:r>
            <a:endParaRPr lang="es-ES" sz="4500" b="0" strike="noStrike" spc="-1">
              <a:latin typeface="Arial"/>
            </a:endParaRPr>
          </a:p>
        </p:txBody>
      </p:sp>
      <p:sp>
        <p:nvSpPr>
          <p:cNvPr id="222" name="CustomShape 8"/>
          <p:cNvSpPr/>
          <p:nvPr/>
        </p:nvSpPr>
        <p:spPr>
          <a:xfrm>
            <a:off x="5600880" y="3753000"/>
            <a:ext cx="3394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500" b="0" strike="noStrike" spc="-1">
                <a:solidFill>
                  <a:srgbClr val="939393"/>
                </a:solidFill>
                <a:latin typeface="Arial"/>
                <a:ea typeface="Roboto Condensed"/>
              </a:rPr>
              <a:t>[</a:t>
            </a:r>
            <a:endParaRPr lang="es-ES" sz="4500" b="0" strike="noStrike" spc="-1">
              <a:latin typeface="Arial"/>
            </a:endParaRPr>
          </a:p>
        </p:txBody>
      </p:sp>
      <p:sp>
        <p:nvSpPr>
          <p:cNvPr id="223" name="CustomShape 9"/>
          <p:cNvSpPr/>
          <p:nvPr/>
        </p:nvSpPr>
        <p:spPr>
          <a:xfrm>
            <a:off x="7799400" y="3753000"/>
            <a:ext cx="3394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500" b="0" strike="noStrike" spc="-1">
                <a:solidFill>
                  <a:srgbClr val="939393"/>
                </a:solidFill>
                <a:latin typeface="Arial"/>
                <a:ea typeface="Roboto Condensed"/>
              </a:rPr>
              <a:t>]</a:t>
            </a:r>
            <a:endParaRPr lang="es-ES" sz="4500" b="0" strike="noStrike" spc="-1">
              <a:latin typeface="Arial"/>
            </a:endParaRPr>
          </a:p>
        </p:txBody>
      </p:sp>
      <p:sp>
        <p:nvSpPr>
          <p:cNvPr id="224" name="CustomShape 10"/>
          <p:cNvSpPr/>
          <p:nvPr/>
        </p:nvSpPr>
        <p:spPr>
          <a:xfrm>
            <a:off x="0" y="657360"/>
            <a:ext cx="914400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Comienzos SEM Andalucía. SAS-061</a:t>
            </a:r>
            <a:endParaRPr lang="es-ES" sz="2800" b="0" strike="noStrike" spc="-1" dirty="0">
              <a:latin typeface="Arial"/>
            </a:endParaRPr>
          </a:p>
        </p:txBody>
      </p:sp>
      <p:sp>
        <p:nvSpPr>
          <p:cNvPr id="12" name="CustomShape 10">
            <a:extLst>
              <a:ext uri="{FF2B5EF4-FFF2-40B4-BE49-F238E27FC236}">
                <a16:creationId xmlns="" xmlns:a16="http://schemas.microsoft.com/office/drawing/2014/main" id="{F4C7B0CB-F0C0-4512-BE8D-9FEE12387EFE}"/>
              </a:ext>
            </a:extLst>
          </p:cNvPr>
          <p:cNvSpPr/>
          <p:nvPr/>
        </p:nvSpPr>
        <p:spPr>
          <a:xfrm>
            <a:off x="0" y="5400540"/>
            <a:ext cx="914400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 fontScale="92500" lnSpcReduction="20000"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CELADOR-CONDUCTOR-CAMILLERO DE VEHÍCULOS ESPECIALES. SAS-061 (1992)</a:t>
            </a:r>
            <a:endParaRPr lang="es-E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4864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4"/>
          <p:cNvSpPr/>
          <p:nvPr/>
        </p:nvSpPr>
        <p:spPr>
          <a:xfrm>
            <a:off x="2745311" y="1304819"/>
            <a:ext cx="3100684" cy="1630990"/>
          </a:xfrm>
          <a:prstGeom prst="downArrowCallout">
            <a:avLst>
              <a:gd name="adj1" fmla="val 38134"/>
              <a:gd name="adj2" fmla="val 38143"/>
              <a:gd name="adj3" fmla="val 16667"/>
              <a:gd name="adj4" fmla="val 66667"/>
            </a:avLst>
          </a:prstGeom>
          <a:solidFill>
            <a:srgbClr val="3366CC">
              <a:alpha val="1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1992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Abril Sevilla SAS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1992 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Diciembre Málaga </a:t>
            </a:r>
            <a:r>
              <a:rPr lang="es-ES" sz="1280" spc="-1" dirty="0">
                <a:solidFill>
                  <a:srgbClr val="262626"/>
                </a:solidFill>
                <a:latin typeface="Arial"/>
                <a:ea typeface="Roboto Condensed"/>
              </a:rPr>
              <a:t>y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Córdoba SAS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1993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Huelva SAS</a:t>
            </a:r>
            <a:endParaRPr lang="es-ES" sz="1280" b="0" strike="noStrike" spc="-1" dirty="0">
              <a:latin typeface="Arial"/>
            </a:endParaRPr>
          </a:p>
        </p:txBody>
      </p:sp>
      <p:sp>
        <p:nvSpPr>
          <p:cNvPr id="224" name="CustomShape 10"/>
          <p:cNvSpPr/>
          <p:nvPr/>
        </p:nvSpPr>
        <p:spPr>
          <a:xfrm>
            <a:off x="0" y="657360"/>
            <a:ext cx="914400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Comienzos SEM Andalucía. SAS-061</a:t>
            </a:r>
            <a:endParaRPr lang="es-ES" sz="2800" b="0" strike="noStrike" spc="-1" dirty="0">
              <a:latin typeface="Arial"/>
            </a:endParaRPr>
          </a:p>
        </p:txBody>
      </p:sp>
      <p:sp>
        <p:nvSpPr>
          <p:cNvPr id="12" name="CustomShape 10">
            <a:extLst>
              <a:ext uri="{FF2B5EF4-FFF2-40B4-BE49-F238E27FC236}">
                <a16:creationId xmlns="" xmlns:a16="http://schemas.microsoft.com/office/drawing/2014/main" id="{F4C7B0CB-F0C0-4512-BE8D-9FEE12387EFE}"/>
              </a:ext>
            </a:extLst>
          </p:cNvPr>
          <p:cNvSpPr/>
          <p:nvPr/>
        </p:nvSpPr>
        <p:spPr>
          <a:xfrm>
            <a:off x="0" y="5400540"/>
            <a:ext cx="914400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 fontScale="92500" lnSpcReduction="20000"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CELADOR-CONDUCTOR-CAMILLERO DE VEHÍCULOS ESPECIALES. SAS-061 (1992)</a:t>
            </a:r>
            <a:endParaRPr lang="es-ES" sz="2800" b="0" strike="noStrike" spc="-1" dirty="0">
              <a:latin typeface="Arial"/>
            </a:endParaRPr>
          </a:p>
        </p:txBody>
      </p:sp>
      <p:sp>
        <p:nvSpPr>
          <p:cNvPr id="13" name="CustomShape 10">
            <a:extLst>
              <a:ext uri="{FF2B5EF4-FFF2-40B4-BE49-F238E27FC236}">
                <a16:creationId xmlns="" xmlns:a16="http://schemas.microsoft.com/office/drawing/2014/main" id="{03EC122D-F05E-42FA-8580-A7E917FD8C8B}"/>
              </a:ext>
            </a:extLst>
          </p:cNvPr>
          <p:cNvSpPr/>
          <p:nvPr/>
        </p:nvSpPr>
        <p:spPr>
          <a:xfrm>
            <a:off x="0" y="3308276"/>
            <a:ext cx="9144000" cy="2404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SEVILLA: Comienza con la EXPO-92.  </a:t>
            </a:r>
            <a:r>
              <a:rPr lang="es-ES" sz="2000" b="1" spc="-1" dirty="0">
                <a:solidFill>
                  <a:schemeClr val="accent5"/>
                </a:solidFill>
                <a:latin typeface="Open Sans"/>
              </a:rPr>
              <a:t>36 TES 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(EET compuesto por MED, ENF y 2 TES).</a:t>
            </a:r>
          </a:p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MÁLAGA. diciembre 92. </a:t>
            </a:r>
            <a:r>
              <a:rPr lang="es-ES" sz="2000" b="1" spc="-1" dirty="0">
                <a:solidFill>
                  <a:schemeClr val="accent5"/>
                </a:solidFill>
                <a:latin typeface="Open Sans"/>
              </a:rPr>
              <a:t>12 TES 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(EET compuesto por MED, ENF y TES).</a:t>
            </a:r>
          </a:p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CÓRDOBA. diciembre 92. </a:t>
            </a:r>
            <a:r>
              <a:rPr lang="es-ES" sz="2000" b="1" spc="-1" dirty="0">
                <a:solidFill>
                  <a:schemeClr val="accent5"/>
                </a:solidFill>
                <a:latin typeface="Open Sans"/>
              </a:rPr>
              <a:t>6 TES 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(EET: MED, ENF y TES).</a:t>
            </a:r>
          </a:p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HUELVA. Octubre 93. </a:t>
            </a:r>
            <a:r>
              <a:rPr lang="es-ES" sz="2000" b="1" spc="-1" dirty="0">
                <a:solidFill>
                  <a:schemeClr val="accent5"/>
                </a:solidFill>
                <a:latin typeface="Open Sans"/>
              </a:rPr>
              <a:t>6 TES 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(EET: MED, ENF y TES).</a:t>
            </a:r>
          </a:p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endParaRPr lang="es-ES" sz="2000" b="1" spc="-1" dirty="0">
              <a:solidFill>
                <a:srgbClr val="3F3F3F"/>
              </a:solidFill>
              <a:latin typeface="Open Sans"/>
            </a:endParaRPr>
          </a:p>
          <a:p>
            <a:pPr>
              <a:lnSpc>
                <a:spcPct val="110000"/>
              </a:lnSpc>
              <a:spcBef>
                <a:spcPts val="751"/>
              </a:spcBef>
            </a:pPr>
            <a:endParaRPr lang="es-E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9802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1871640" y="1957320"/>
            <a:ext cx="3132000" cy="1188000"/>
          </a:xfrm>
          <a:prstGeom prst="downArrowCallout">
            <a:avLst>
              <a:gd name="adj1" fmla="val 90585"/>
              <a:gd name="adj2" fmla="val 90585"/>
              <a:gd name="adj3" fmla="val 16667"/>
              <a:gd name="adj4" fmla="val 66667"/>
            </a:avLst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2"/>
          <p:cNvSpPr/>
          <p:nvPr/>
        </p:nvSpPr>
        <p:spPr>
          <a:xfrm>
            <a:off x="1422720" y="3258720"/>
            <a:ext cx="3996720" cy="2376000"/>
          </a:xfrm>
          <a:prstGeom prst="downArrowCallout">
            <a:avLst>
              <a:gd name="adj1" fmla="val 42047"/>
              <a:gd name="adj2" fmla="val 42047"/>
              <a:gd name="adj3" fmla="val 16667"/>
              <a:gd name="adj4" fmla="val 66667"/>
            </a:avLst>
          </a:prstGeom>
          <a:solidFill>
            <a:srgbClr val="3366CC">
              <a:alpha val="1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3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Empresa Pública de Emergencias Sanitarias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.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Ley 2/1994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1996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todas las capitales con </a:t>
            </a:r>
            <a:r>
              <a:rPr lang="es-ES" sz="1280" b="0" strike="noStrike" spc="-1" dirty="0" err="1">
                <a:solidFill>
                  <a:srgbClr val="262626"/>
                </a:solidFill>
                <a:latin typeface="Arial"/>
                <a:ea typeface="Roboto Condensed"/>
              </a:rPr>
              <a:t>CCUyE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Y EETU 061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1996-2000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Extensión a Zonas Periféricas EETP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1996-1999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Helicópteros EEA (5)</a:t>
            </a:r>
            <a:endParaRPr lang="es-ES" sz="1280" b="0" strike="noStrike" spc="-1" dirty="0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1871640" y="1993648"/>
            <a:ext cx="3132000" cy="70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1994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 Granada. EPES</a:t>
            </a:r>
            <a:endParaRPr lang="es-ES" sz="13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1995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 Almería. EPES</a:t>
            </a:r>
            <a:endParaRPr lang="es-ES" sz="13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1996 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Jaén y Cádiz. EPES</a:t>
            </a:r>
            <a:endParaRPr lang="es-ES" sz="1350" b="0" strike="noStrike" spc="-1" dirty="0">
              <a:latin typeface="Arial"/>
            </a:endParaRPr>
          </a:p>
        </p:txBody>
      </p:sp>
      <p:pic>
        <p:nvPicPr>
          <p:cNvPr id="231" name="Imagen 230"/>
          <p:cNvPicPr/>
          <p:nvPr/>
        </p:nvPicPr>
        <p:blipFill>
          <a:blip r:embed="rId2"/>
          <a:stretch/>
        </p:blipFill>
        <p:spPr>
          <a:xfrm>
            <a:off x="5537160" y="2019240"/>
            <a:ext cx="2298600" cy="2806560"/>
          </a:xfrm>
          <a:prstGeom prst="rect">
            <a:avLst/>
          </a:prstGeom>
          <a:ln>
            <a:noFill/>
          </a:ln>
        </p:spPr>
      </p:pic>
      <p:sp>
        <p:nvSpPr>
          <p:cNvPr id="7" name="CustomShape 10">
            <a:extLst>
              <a:ext uri="{FF2B5EF4-FFF2-40B4-BE49-F238E27FC236}">
                <a16:creationId xmlns="" xmlns:a16="http://schemas.microsoft.com/office/drawing/2014/main" id="{EA7AB9A6-3C55-46D1-833F-BBF55448DEE0}"/>
              </a:ext>
            </a:extLst>
          </p:cNvPr>
          <p:cNvSpPr/>
          <p:nvPr/>
        </p:nvSpPr>
        <p:spPr>
          <a:xfrm>
            <a:off x="0" y="657360"/>
            <a:ext cx="914400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Comienzos SEM Andalucía. </a:t>
            </a:r>
            <a:r>
              <a:rPr lang="es-ES" sz="2800" b="1" spc="-1" dirty="0">
                <a:solidFill>
                  <a:srgbClr val="3F3F3F"/>
                </a:solidFill>
                <a:latin typeface="Open Sans"/>
                <a:ea typeface="Roboto Condensed"/>
              </a:rPr>
              <a:t>EPES</a:t>
            </a: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-061</a:t>
            </a:r>
            <a:endParaRPr lang="es-E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0245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1871640" y="1957320"/>
            <a:ext cx="3132000" cy="1188000"/>
          </a:xfrm>
          <a:prstGeom prst="downArrowCallout">
            <a:avLst>
              <a:gd name="adj1" fmla="val 90585"/>
              <a:gd name="adj2" fmla="val 90585"/>
              <a:gd name="adj3" fmla="val 16667"/>
              <a:gd name="adj4" fmla="val 66667"/>
            </a:avLst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2"/>
          <p:cNvSpPr/>
          <p:nvPr/>
        </p:nvSpPr>
        <p:spPr>
          <a:xfrm>
            <a:off x="1422720" y="3258720"/>
            <a:ext cx="3996720" cy="2376000"/>
          </a:xfrm>
          <a:prstGeom prst="downArrowCallout">
            <a:avLst>
              <a:gd name="adj1" fmla="val 42047"/>
              <a:gd name="adj2" fmla="val 42047"/>
              <a:gd name="adj3" fmla="val 16667"/>
              <a:gd name="adj4" fmla="val 66667"/>
            </a:avLst>
          </a:prstGeom>
          <a:solidFill>
            <a:srgbClr val="3366CC">
              <a:alpha val="1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3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Empresa Pública de Emergencias Sanitarias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.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Ley 2/1994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1996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todas las capitales con </a:t>
            </a:r>
            <a:r>
              <a:rPr lang="es-ES" sz="1280" b="0" strike="noStrike" spc="-1" dirty="0" err="1">
                <a:solidFill>
                  <a:srgbClr val="262626"/>
                </a:solidFill>
                <a:latin typeface="Arial"/>
                <a:ea typeface="Roboto Condensed"/>
              </a:rPr>
              <a:t>CCUyE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Y EETU 061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1996-2000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Extensión a Zonas Periféricas EETP</a:t>
            </a:r>
            <a:endParaRPr lang="es-ES" sz="128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es-ES" sz="1280" b="1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1996-1999</a:t>
            </a:r>
            <a:r>
              <a:rPr lang="es-ES" sz="1280" b="0" strike="noStrike" spc="-1" dirty="0">
                <a:solidFill>
                  <a:srgbClr val="262626"/>
                </a:solidFill>
                <a:latin typeface="Arial"/>
                <a:ea typeface="Roboto Condensed"/>
              </a:rPr>
              <a:t> Helicópteros EEA (5)</a:t>
            </a:r>
            <a:endParaRPr lang="es-ES" sz="1280" b="0" strike="noStrike" spc="-1" dirty="0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1871640" y="1993648"/>
            <a:ext cx="3132000" cy="70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1994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 Granada. EPES</a:t>
            </a:r>
            <a:endParaRPr lang="es-ES" sz="13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1995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 Almería. EPES</a:t>
            </a:r>
            <a:endParaRPr lang="es-ES" sz="13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1996 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Jaén y Cádiz. EPES</a:t>
            </a:r>
            <a:endParaRPr lang="es-ES" sz="1350" b="0" strike="noStrike" spc="-1" dirty="0">
              <a:latin typeface="Arial"/>
            </a:endParaRPr>
          </a:p>
        </p:txBody>
      </p:sp>
      <p:pic>
        <p:nvPicPr>
          <p:cNvPr id="231" name="Imagen 230"/>
          <p:cNvPicPr/>
          <p:nvPr/>
        </p:nvPicPr>
        <p:blipFill>
          <a:blip r:embed="rId2"/>
          <a:stretch/>
        </p:blipFill>
        <p:spPr>
          <a:xfrm>
            <a:off x="5537160" y="2019240"/>
            <a:ext cx="2298600" cy="2806560"/>
          </a:xfrm>
          <a:prstGeom prst="rect">
            <a:avLst/>
          </a:prstGeom>
          <a:ln>
            <a:noFill/>
          </a:ln>
        </p:spPr>
      </p:pic>
      <p:sp>
        <p:nvSpPr>
          <p:cNvPr id="7" name="CustomShape 10">
            <a:extLst>
              <a:ext uri="{FF2B5EF4-FFF2-40B4-BE49-F238E27FC236}">
                <a16:creationId xmlns="" xmlns:a16="http://schemas.microsoft.com/office/drawing/2014/main" id="{EA7AB9A6-3C55-46D1-833F-BBF55448DEE0}"/>
              </a:ext>
            </a:extLst>
          </p:cNvPr>
          <p:cNvSpPr/>
          <p:nvPr/>
        </p:nvSpPr>
        <p:spPr>
          <a:xfrm>
            <a:off x="0" y="657360"/>
            <a:ext cx="914400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Comienzos SEM Andalucía. </a:t>
            </a:r>
            <a:r>
              <a:rPr lang="es-ES" sz="2800" b="1" spc="-1" dirty="0">
                <a:solidFill>
                  <a:srgbClr val="3F3F3F"/>
                </a:solidFill>
                <a:latin typeface="Open Sans"/>
                <a:ea typeface="Roboto Condensed"/>
              </a:rPr>
              <a:t>EPES</a:t>
            </a: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-061</a:t>
            </a:r>
            <a:endParaRPr lang="es-ES" sz="2800" b="0" strike="noStrike" spc="-1" dirty="0">
              <a:latin typeface="Arial"/>
            </a:endParaRPr>
          </a:p>
        </p:txBody>
      </p:sp>
      <p:sp>
        <p:nvSpPr>
          <p:cNvPr id="8" name="CustomShape 10">
            <a:extLst>
              <a:ext uri="{FF2B5EF4-FFF2-40B4-BE49-F238E27FC236}">
                <a16:creationId xmlns="" xmlns:a16="http://schemas.microsoft.com/office/drawing/2014/main" id="{4CC97ADE-9FE3-4607-836C-D7557E4AF871}"/>
              </a:ext>
            </a:extLst>
          </p:cNvPr>
          <p:cNvSpPr/>
          <p:nvPr/>
        </p:nvSpPr>
        <p:spPr>
          <a:xfrm>
            <a:off x="0" y="5474861"/>
            <a:ext cx="9144000" cy="11440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pc="-1" dirty="0">
                <a:solidFill>
                  <a:srgbClr val="3F3F3F"/>
                </a:solidFill>
                <a:latin typeface="Open Sans"/>
                <a:ea typeface="Roboto Condensed"/>
              </a:rPr>
              <a:t>AUXILIAR ASISTENCIAL BÁSICO. EPES</a:t>
            </a: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-061 (1994)</a:t>
            </a:r>
            <a:endParaRPr lang="es-E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5894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3006000" y="1301580"/>
            <a:ext cx="3132000" cy="1232561"/>
          </a:xfrm>
          <a:prstGeom prst="downArrowCallout">
            <a:avLst>
              <a:gd name="adj1" fmla="val 90585"/>
              <a:gd name="adj2" fmla="val 90585"/>
              <a:gd name="adj3" fmla="val 16667"/>
              <a:gd name="adj4" fmla="val 66667"/>
            </a:avLst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3"/>
          <p:cNvSpPr/>
          <p:nvPr/>
        </p:nvSpPr>
        <p:spPr>
          <a:xfrm>
            <a:off x="3006001" y="1301580"/>
            <a:ext cx="3132000" cy="70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1994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 Granada. EPES</a:t>
            </a:r>
            <a:endParaRPr lang="es-ES" sz="13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1995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 Almería. EPES</a:t>
            </a:r>
            <a:endParaRPr lang="es-ES" sz="13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350" b="1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1996 </a:t>
            </a:r>
            <a:r>
              <a:rPr lang="es-ES" sz="1350" b="0" strike="noStrike" spc="-1" dirty="0">
                <a:solidFill>
                  <a:srgbClr val="FFFFFF"/>
                </a:solidFill>
                <a:latin typeface="Arial"/>
                <a:ea typeface="Roboto Condensed"/>
              </a:rPr>
              <a:t>Jaén y Cádiz. EPES</a:t>
            </a:r>
            <a:endParaRPr lang="es-ES" sz="1350" b="0" strike="noStrike" spc="-1" dirty="0">
              <a:latin typeface="Arial"/>
            </a:endParaRPr>
          </a:p>
        </p:txBody>
      </p:sp>
      <p:sp>
        <p:nvSpPr>
          <p:cNvPr id="7" name="CustomShape 10">
            <a:extLst>
              <a:ext uri="{FF2B5EF4-FFF2-40B4-BE49-F238E27FC236}">
                <a16:creationId xmlns="" xmlns:a16="http://schemas.microsoft.com/office/drawing/2014/main" id="{EA7AB9A6-3C55-46D1-833F-BBF55448DEE0}"/>
              </a:ext>
            </a:extLst>
          </p:cNvPr>
          <p:cNvSpPr/>
          <p:nvPr/>
        </p:nvSpPr>
        <p:spPr>
          <a:xfrm>
            <a:off x="0" y="657360"/>
            <a:ext cx="914400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Comienzos SEM Andalucía. </a:t>
            </a:r>
            <a:r>
              <a:rPr lang="es-ES" sz="2800" b="1" spc="-1" dirty="0">
                <a:solidFill>
                  <a:srgbClr val="3F3F3F"/>
                </a:solidFill>
                <a:latin typeface="Open Sans"/>
                <a:ea typeface="Roboto Condensed"/>
              </a:rPr>
              <a:t>EPES</a:t>
            </a: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-061</a:t>
            </a:r>
            <a:endParaRPr lang="es-ES" sz="2800" b="0" strike="noStrike" spc="-1" dirty="0">
              <a:latin typeface="Arial"/>
            </a:endParaRPr>
          </a:p>
        </p:txBody>
      </p:sp>
      <p:sp>
        <p:nvSpPr>
          <p:cNvPr id="8" name="CustomShape 10">
            <a:extLst>
              <a:ext uri="{FF2B5EF4-FFF2-40B4-BE49-F238E27FC236}">
                <a16:creationId xmlns="" xmlns:a16="http://schemas.microsoft.com/office/drawing/2014/main" id="{1633391C-3AA3-4F37-A83A-8C932D70F317}"/>
              </a:ext>
            </a:extLst>
          </p:cNvPr>
          <p:cNvSpPr/>
          <p:nvPr/>
        </p:nvSpPr>
        <p:spPr>
          <a:xfrm>
            <a:off x="0" y="5474861"/>
            <a:ext cx="9144000" cy="11440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751"/>
              </a:spcBef>
            </a:pPr>
            <a:r>
              <a:rPr lang="es-ES" sz="2800" b="1" spc="-1" dirty="0">
                <a:solidFill>
                  <a:srgbClr val="3F3F3F"/>
                </a:solidFill>
                <a:latin typeface="Open Sans"/>
                <a:ea typeface="Roboto Condensed"/>
              </a:rPr>
              <a:t>AUXILIAR ASISTENCIAL BÁSICO. EPES</a:t>
            </a: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-061 (1994)</a:t>
            </a:r>
            <a:endParaRPr lang="es-ES" sz="2800" b="0" strike="noStrike" spc="-1" dirty="0">
              <a:latin typeface="Arial"/>
            </a:endParaRPr>
          </a:p>
        </p:txBody>
      </p:sp>
      <p:sp>
        <p:nvSpPr>
          <p:cNvPr id="9" name="CustomShape 10">
            <a:extLst>
              <a:ext uri="{FF2B5EF4-FFF2-40B4-BE49-F238E27FC236}">
                <a16:creationId xmlns="" xmlns:a16="http://schemas.microsoft.com/office/drawing/2014/main" id="{A2464B4A-9C62-423F-A9EE-DC071BB8418A}"/>
              </a:ext>
            </a:extLst>
          </p:cNvPr>
          <p:cNvSpPr/>
          <p:nvPr/>
        </p:nvSpPr>
        <p:spPr>
          <a:xfrm>
            <a:off x="0" y="3308276"/>
            <a:ext cx="9144000" cy="2404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GRANADA: 1994.  </a:t>
            </a:r>
            <a:r>
              <a:rPr lang="es-ES" sz="2000" b="1" spc="-1" dirty="0">
                <a:solidFill>
                  <a:schemeClr val="accent5"/>
                </a:solidFill>
                <a:latin typeface="Open Sans"/>
              </a:rPr>
              <a:t>6 TES 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(EET compuesto por MED, ENF y 1 TES).</a:t>
            </a:r>
          </a:p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r>
              <a:rPr lang="es-ES" sz="2000" b="1" spc="-1" dirty="0" smtClean="0">
                <a:solidFill>
                  <a:srgbClr val="3F3F3F"/>
                </a:solidFill>
                <a:latin typeface="Open Sans"/>
              </a:rPr>
              <a:t>ALMERÍA:   1995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. </a:t>
            </a:r>
            <a:r>
              <a:rPr lang="es-ES" sz="2000" b="1" spc="-1" dirty="0">
                <a:solidFill>
                  <a:schemeClr val="accent5"/>
                </a:solidFill>
                <a:latin typeface="Open Sans"/>
              </a:rPr>
              <a:t>12 TES 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(EET MED, ENF y TES).</a:t>
            </a:r>
          </a:p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r>
              <a:rPr lang="es-ES" sz="2000" b="1" spc="-1" dirty="0" smtClean="0">
                <a:solidFill>
                  <a:srgbClr val="3F3F3F"/>
                </a:solidFill>
                <a:latin typeface="Open Sans"/>
              </a:rPr>
              <a:t>CÁDIZ:         1996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. </a:t>
            </a:r>
            <a:r>
              <a:rPr lang="es-ES" sz="2000" b="1" spc="-1" dirty="0">
                <a:solidFill>
                  <a:schemeClr val="accent5"/>
                </a:solidFill>
                <a:latin typeface="Open Sans"/>
              </a:rPr>
              <a:t>24 TES 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(EET: MED, ENF y TES).</a:t>
            </a:r>
          </a:p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r>
              <a:rPr lang="es-ES" sz="2000" b="1" spc="-1" dirty="0" smtClean="0">
                <a:solidFill>
                  <a:srgbClr val="3F3F3F"/>
                </a:solidFill>
                <a:latin typeface="Open Sans"/>
              </a:rPr>
              <a:t>JAÉN:          1996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. </a:t>
            </a:r>
            <a:r>
              <a:rPr lang="es-ES" sz="2000" b="1" spc="-1" dirty="0">
                <a:solidFill>
                  <a:schemeClr val="accent5"/>
                </a:solidFill>
                <a:latin typeface="Open Sans"/>
              </a:rPr>
              <a:t>12 TES </a:t>
            </a:r>
            <a:r>
              <a:rPr lang="es-ES" sz="2000" b="1" spc="-1" dirty="0">
                <a:solidFill>
                  <a:srgbClr val="3F3F3F"/>
                </a:solidFill>
                <a:latin typeface="Open Sans"/>
              </a:rPr>
              <a:t>(EET: MED, ENF y TES).</a:t>
            </a:r>
          </a:p>
          <a:p>
            <a:pPr marL="457200" indent="-457200">
              <a:lnSpc>
                <a:spcPct val="110000"/>
              </a:lnSpc>
              <a:spcBef>
                <a:spcPts val="751"/>
              </a:spcBef>
              <a:buFontTx/>
              <a:buChar char="-"/>
            </a:pPr>
            <a:endParaRPr lang="es-ES" sz="2000" b="1" spc="-1" dirty="0">
              <a:solidFill>
                <a:srgbClr val="3F3F3F"/>
              </a:solidFill>
              <a:latin typeface="Open Sans"/>
            </a:endParaRPr>
          </a:p>
          <a:p>
            <a:pPr>
              <a:lnSpc>
                <a:spcPct val="110000"/>
              </a:lnSpc>
              <a:spcBef>
                <a:spcPts val="751"/>
              </a:spcBef>
            </a:pPr>
            <a:endParaRPr lang="es-E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6878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0"/>
          <p:cNvPicPr/>
          <p:nvPr/>
        </p:nvPicPr>
        <p:blipFill>
          <a:blip r:embed="rId2"/>
          <a:stretch/>
        </p:blipFill>
        <p:spPr>
          <a:xfrm>
            <a:off x="2456121" y="1301473"/>
            <a:ext cx="4133869" cy="4468705"/>
          </a:xfrm>
          <a:prstGeom prst="rect">
            <a:avLst/>
          </a:prstGeom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4055009" y="704849"/>
            <a:ext cx="129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1994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8662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8"/>
          <p:cNvPicPr/>
          <p:nvPr/>
        </p:nvPicPr>
        <p:blipFill>
          <a:blip r:embed="rId2"/>
          <a:srcRect l="5313" r="7306"/>
          <a:stretch/>
        </p:blipFill>
        <p:spPr>
          <a:xfrm>
            <a:off x="457200" y="1371600"/>
            <a:ext cx="2507040" cy="3715920"/>
          </a:xfrm>
          <a:prstGeom prst="rect">
            <a:avLst/>
          </a:prstGeom>
          <a:ln>
            <a:noFill/>
          </a:ln>
        </p:spPr>
      </p:pic>
      <p:pic>
        <p:nvPicPr>
          <p:cNvPr id="331" name="Picture 9"/>
          <p:cNvPicPr/>
          <p:nvPr/>
        </p:nvPicPr>
        <p:blipFill>
          <a:blip r:embed="rId3"/>
          <a:srcRect r="2307"/>
          <a:stretch/>
        </p:blipFill>
        <p:spPr>
          <a:xfrm>
            <a:off x="3174120" y="1371600"/>
            <a:ext cx="5464080" cy="3708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9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7"/>
          <p:cNvPicPr/>
          <p:nvPr/>
        </p:nvPicPr>
        <p:blipFill>
          <a:blip r:embed="rId2"/>
          <a:stretch/>
        </p:blipFill>
        <p:spPr>
          <a:xfrm>
            <a:off x="7560" y="762120"/>
            <a:ext cx="9162720" cy="5152680"/>
          </a:xfrm>
          <a:prstGeom prst="rect">
            <a:avLst/>
          </a:prstGeom>
          <a:ln>
            <a:noFill/>
          </a:ln>
        </p:spPr>
      </p:pic>
      <p:sp>
        <p:nvSpPr>
          <p:cNvPr id="334" name="CustomShape 1"/>
          <p:cNvSpPr/>
          <p:nvPr/>
        </p:nvSpPr>
        <p:spPr>
          <a:xfrm>
            <a:off x="0" y="762120"/>
            <a:ext cx="9219960" cy="68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5" name="CustomShape 2"/>
          <p:cNvSpPr/>
          <p:nvPr/>
        </p:nvSpPr>
        <p:spPr>
          <a:xfrm>
            <a:off x="389880" y="769680"/>
            <a:ext cx="81378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262626"/>
                </a:solidFill>
                <a:latin typeface="Open Sans"/>
                <a:ea typeface="Open Sans"/>
              </a:rPr>
              <a:t>1994: “Auxiliar Asistencial Básico” (AAB)</a:t>
            </a:r>
            <a:endParaRPr lang="es-ES" sz="2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3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2"/>
          <p:cNvPicPr/>
          <p:nvPr/>
        </p:nvPicPr>
        <p:blipFill>
          <a:blip r:embed="rId2"/>
          <a:stretch/>
        </p:blipFill>
        <p:spPr>
          <a:xfrm>
            <a:off x="2683800" y="1493700"/>
            <a:ext cx="3564600" cy="3345000"/>
          </a:xfrm>
          <a:prstGeom prst="rect">
            <a:avLst/>
          </a:prstGeom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4055009" y="704849"/>
            <a:ext cx="129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1998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91052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3200" y="1338501"/>
            <a:ext cx="8534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“El papel del TES dentro del SEM</a:t>
            </a:r>
            <a:r>
              <a:rPr lang="es-ES" sz="3200" b="1" dirty="0" smtClean="0"/>
              <a:t>”</a:t>
            </a:r>
          </a:p>
          <a:p>
            <a:pPr algn="ctr"/>
            <a:endParaRPr lang="es-ES" sz="3200" b="1" dirty="0"/>
          </a:p>
          <a:p>
            <a:pPr algn="just"/>
            <a:r>
              <a:rPr lang="es-ES" sz="3200" b="1" dirty="0"/>
              <a:t>Objetivo: </a:t>
            </a:r>
            <a:r>
              <a:rPr lang="es-ES" sz="3200" dirty="0"/>
              <a:t>Conocer las diferentes funciones </a:t>
            </a:r>
            <a:r>
              <a:rPr lang="es-ES" sz="3200" dirty="0" smtClean="0"/>
              <a:t>que desarrollan </a:t>
            </a:r>
            <a:r>
              <a:rPr lang="es-ES" sz="3200" dirty="0"/>
              <a:t>los Técnicos en Emergencias </a:t>
            </a:r>
            <a:r>
              <a:rPr lang="es-ES" sz="3200" dirty="0" smtClean="0"/>
              <a:t>Sanitarias en </a:t>
            </a:r>
            <a:r>
              <a:rPr lang="es-ES" sz="3200" dirty="0"/>
              <a:t>los Servicios de Emergencias Médicas </a:t>
            </a:r>
            <a:r>
              <a:rPr lang="es-ES" sz="3200" dirty="0" smtClean="0"/>
              <a:t>de Andalucía</a:t>
            </a:r>
            <a:r>
              <a:rPr lang="es-ES" sz="3200" dirty="0"/>
              <a:t>, Illes Balears y Navarra. Creación de </a:t>
            </a:r>
            <a:r>
              <a:rPr lang="es-ES" sz="3200" dirty="0" smtClean="0"/>
              <a:t>un debate </a:t>
            </a:r>
            <a:r>
              <a:rPr lang="es-ES" sz="3200" dirty="0"/>
              <a:t>abierto y constructivo entre asistentes </a:t>
            </a:r>
            <a:r>
              <a:rPr lang="es-ES" sz="3200" dirty="0" smtClean="0"/>
              <a:t>y ponentes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7704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4514760" y="2286000"/>
            <a:ext cx="4628880" cy="1712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7" name="Picture 13"/>
          <p:cNvPicPr/>
          <p:nvPr/>
        </p:nvPicPr>
        <p:blipFill>
          <a:blip r:embed="rId2"/>
          <a:stretch/>
        </p:blipFill>
        <p:spPr>
          <a:xfrm>
            <a:off x="4514760" y="792620"/>
            <a:ext cx="9162720" cy="5152680"/>
          </a:xfrm>
          <a:prstGeom prst="rect">
            <a:avLst/>
          </a:prstGeom>
          <a:ln>
            <a:noFill/>
          </a:ln>
        </p:spPr>
      </p:pic>
      <p:sp>
        <p:nvSpPr>
          <p:cNvPr id="340" name="CustomShape 4"/>
          <p:cNvSpPr/>
          <p:nvPr/>
        </p:nvSpPr>
        <p:spPr>
          <a:xfrm>
            <a:off x="1164745" y="1499040"/>
            <a:ext cx="15361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3200" b="1" strike="noStrike" spc="-1" dirty="0">
                <a:solidFill>
                  <a:srgbClr val="262626"/>
                </a:solidFill>
                <a:latin typeface="Open Sans"/>
                <a:ea typeface="Open Sans"/>
              </a:rPr>
              <a:t>1998: </a:t>
            </a:r>
            <a:endParaRPr lang="es-ES" sz="3200" b="0" strike="noStrike" spc="-1" dirty="0"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769500" y="1981080"/>
            <a:ext cx="3491280" cy="179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262626"/>
                </a:solidFill>
                <a:latin typeface="Open Sans"/>
                <a:ea typeface="Open Sans"/>
              </a:rPr>
              <a:t>“Técnico de </a:t>
            </a:r>
            <a:endParaRPr lang="es-E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262626"/>
                </a:solidFill>
                <a:latin typeface="Open Sans"/>
                <a:ea typeface="Open Sans"/>
              </a:rPr>
              <a:t>Emergencias </a:t>
            </a:r>
            <a:endParaRPr lang="es-E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262626"/>
                </a:solidFill>
                <a:latin typeface="Open Sans"/>
                <a:ea typeface="Open Sans"/>
              </a:rPr>
              <a:t>Sanitarias” (TES)</a:t>
            </a:r>
            <a:endParaRPr lang="es-E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7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4514760" y="2073350"/>
            <a:ext cx="4628880" cy="1712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7" name="Picture 13"/>
          <p:cNvPicPr/>
          <p:nvPr/>
        </p:nvPicPr>
        <p:blipFill>
          <a:blip r:embed="rId2"/>
          <a:stretch/>
        </p:blipFill>
        <p:spPr>
          <a:xfrm>
            <a:off x="-4648320" y="533520"/>
            <a:ext cx="9162720" cy="5152680"/>
          </a:xfrm>
          <a:prstGeom prst="rect">
            <a:avLst/>
          </a:prstGeom>
          <a:ln>
            <a:noFill/>
          </a:ln>
        </p:spPr>
      </p:pic>
      <p:sp>
        <p:nvSpPr>
          <p:cNvPr id="339" name="CustomShape 3"/>
          <p:cNvSpPr/>
          <p:nvPr/>
        </p:nvSpPr>
        <p:spPr>
          <a:xfrm>
            <a:off x="4597200" y="1981080"/>
            <a:ext cx="3491280" cy="179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262626"/>
                </a:solidFill>
                <a:latin typeface="Open Sans"/>
                <a:ea typeface="Open Sans"/>
              </a:rPr>
              <a:t>“Técnico de </a:t>
            </a:r>
            <a:endParaRPr lang="es-E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262626"/>
                </a:solidFill>
                <a:latin typeface="Open Sans"/>
                <a:ea typeface="Open Sans"/>
              </a:rPr>
              <a:t>Emergencias </a:t>
            </a:r>
            <a:endParaRPr lang="es-E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262626"/>
                </a:solidFill>
                <a:latin typeface="Open Sans"/>
                <a:ea typeface="Open Sans"/>
              </a:rPr>
              <a:t>Sanitarias” (TES)</a:t>
            </a:r>
            <a:endParaRPr lang="es-ES" sz="2800" b="0" strike="noStrike" spc="-1" dirty="0">
              <a:latin typeface="Arial"/>
            </a:endParaRPr>
          </a:p>
        </p:txBody>
      </p:sp>
      <p:sp>
        <p:nvSpPr>
          <p:cNvPr id="340" name="CustomShape 4"/>
          <p:cNvSpPr/>
          <p:nvPr/>
        </p:nvSpPr>
        <p:spPr>
          <a:xfrm>
            <a:off x="4716000" y="1499040"/>
            <a:ext cx="15361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3200" b="1" strike="noStrike" spc="-1" dirty="0">
                <a:solidFill>
                  <a:srgbClr val="262626"/>
                </a:solidFill>
                <a:latin typeface="Open Sans"/>
                <a:ea typeface="Open Sans"/>
              </a:rPr>
              <a:t>1998: </a:t>
            </a:r>
            <a:endParaRPr lang="es-E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6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1"/>
          <p:cNvPicPr/>
          <p:nvPr/>
        </p:nvPicPr>
        <p:blipFill>
          <a:blip r:embed="rId2"/>
          <a:stretch/>
        </p:blipFill>
        <p:spPr>
          <a:xfrm>
            <a:off x="2549880" y="1333500"/>
            <a:ext cx="3869970" cy="34099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2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-6120" y="4454640"/>
            <a:ext cx="9324720" cy="71892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2"/>
          <p:cNvSpPr/>
          <p:nvPr/>
        </p:nvSpPr>
        <p:spPr>
          <a:xfrm>
            <a:off x="2842200" y="1523880"/>
            <a:ext cx="33372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GRUPO DE TRABAJO TES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3629160" y="2293920"/>
            <a:ext cx="1584000" cy="79164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4"/>
          <p:cNvSpPr/>
          <p:nvPr/>
        </p:nvSpPr>
        <p:spPr>
          <a:xfrm>
            <a:off x="2543760" y="3235320"/>
            <a:ext cx="398340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2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ÁREAS COMPETENCIALES</a:t>
            </a: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   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47" name="CustomShape 5"/>
          <p:cNvSpPr/>
          <p:nvPr/>
        </p:nvSpPr>
        <p:spPr>
          <a:xfrm>
            <a:off x="3629160" y="3807000"/>
            <a:ext cx="1584000" cy="50436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6"/>
          <p:cNvSpPr/>
          <p:nvPr/>
        </p:nvSpPr>
        <p:spPr>
          <a:xfrm>
            <a:off x="1785960" y="4586400"/>
            <a:ext cx="5371920" cy="76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MAPA DE COMPETENCIAS ACTUAL</a:t>
            </a: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 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349" name="CustomShape 7"/>
          <p:cNvSpPr/>
          <p:nvPr/>
        </p:nvSpPr>
        <p:spPr>
          <a:xfrm>
            <a:off x="3765600" y="1870200"/>
            <a:ext cx="14126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FF6600"/>
                </a:solidFill>
                <a:latin typeface="Arial"/>
                <a:ea typeface="Roboto Condensed"/>
              </a:rPr>
              <a:t>Resultado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50" name="CustomShape 8"/>
          <p:cNvSpPr/>
          <p:nvPr/>
        </p:nvSpPr>
        <p:spPr>
          <a:xfrm>
            <a:off x="2174760" y="664560"/>
            <a:ext cx="47944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Mapa de competencias </a:t>
            </a:r>
            <a:endParaRPr lang="es-ES" sz="2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7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333501"/>
            <a:ext cx="8845253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509588"/>
            <a:ext cx="2814071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5534024"/>
            <a:ext cx="4173484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" y="1314450"/>
            <a:ext cx="750189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5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0" y="762120"/>
            <a:ext cx="91440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BOE</a:t>
            </a:r>
            <a:endParaRPr lang="es-ES" sz="2800" b="0" strike="noStrike" spc="-1" dirty="0"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882869" y="1860331"/>
            <a:ext cx="7409793" cy="26959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5C5C5C"/>
                </a:solidFill>
                <a:latin typeface="Open Sans"/>
                <a:ea typeface="Open Sans"/>
              </a:rPr>
              <a:t>Real Decreto 1397/2007, de 29 de </a:t>
            </a:r>
            <a:r>
              <a:rPr lang="es-ES" sz="2800" b="1" strike="noStrike" spc="-1" dirty="0" smtClean="0">
                <a:solidFill>
                  <a:srgbClr val="5C5C5C"/>
                </a:solidFill>
                <a:latin typeface="Open Sans"/>
                <a:ea typeface="Open Sans"/>
              </a:rPr>
              <a:t>octubre</a:t>
            </a:r>
            <a:r>
              <a:rPr lang="es-ES" sz="2800" b="0" strike="noStrike" spc="-1" dirty="0">
                <a:solidFill>
                  <a:srgbClr val="5C5C5C"/>
                </a:solidFill>
                <a:latin typeface="Open Sans"/>
                <a:ea typeface="Open Sans"/>
              </a:rPr>
              <a:t>, por el que se establece el título de Técnico en Emergencias Sanitarias y se fijan sus enseñanzas mínimas</a:t>
            </a:r>
            <a:endParaRPr lang="es-ES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n 5"/>
          <p:cNvPicPr/>
          <p:nvPr/>
        </p:nvPicPr>
        <p:blipFill>
          <a:blip r:embed="rId2"/>
          <a:stretch/>
        </p:blipFill>
        <p:spPr>
          <a:xfrm>
            <a:off x="1564200" y="1378080"/>
            <a:ext cx="5793120" cy="3300480"/>
          </a:xfrm>
          <a:prstGeom prst="rect">
            <a:avLst/>
          </a:prstGeom>
          <a:ln>
            <a:noFill/>
          </a:ln>
        </p:spPr>
      </p:pic>
      <p:pic>
        <p:nvPicPr>
          <p:cNvPr id="352" name="Imagen 7"/>
          <p:cNvPicPr/>
          <p:nvPr/>
        </p:nvPicPr>
        <p:blipFill>
          <a:blip r:embed="rId3"/>
          <a:stretch/>
        </p:blipFill>
        <p:spPr>
          <a:xfrm>
            <a:off x="1556640" y="4679280"/>
            <a:ext cx="5819760" cy="2026080"/>
          </a:xfrm>
          <a:prstGeom prst="rect">
            <a:avLst/>
          </a:prstGeom>
          <a:ln>
            <a:noFill/>
          </a:ln>
        </p:spPr>
      </p:pic>
      <p:sp>
        <p:nvSpPr>
          <p:cNvPr id="353" name="CustomShape 1"/>
          <p:cNvSpPr/>
          <p:nvPr/>
        </p:nvSpPr>
        <p:spPr>
          <a:xfrm>
            <a:off x="0" y="557280"/>
            <a:ext cx="9144000" cy="8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lang="es-ES" sz="25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Mapa de competencias específicas </a:t>
            </a:r>
            <a:r>
              <a:rPr dirty="0"/>
              <a:t/>
            </a:r>
            <a:br>
              <a:rPr dirty="0"/>
            </a:br>
            <a:r>
              <a:rPr lang="es-ES" sz="25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categoría TES en EPES</a:t>
            </a:r>
            <a:endParaRPr lang="es-ES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0" y="762120"/>
            <a:ext cx="91440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BOE</a:t>
            </a:r>
            <a:endParaRPr lang="es-ES" sz="2800" b="0" strike="noStrike" spc="-1" dirty="0"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68848"/>
            <a:ext cx="8286752" cy="24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8"/>
          <p:cNvPicPr/>
          <p:nvPr/>
        </p:nvPicPr>
        <p:blipFill>
          <a:blip r:embed="rId2"/>
          <a:stretch/>
        </p:blipFill>
        <p:spPr>
          <a:xfrm>
            <a:off x="5029560" y="1324440"/>
            <a:ext cx="3481560" cy="2039400"/>
          </a:xfrm>
          <a:prstGeom prst="rect">
            <a:avLst/>
          </a:prstGeom>
          <a:ln>
            <a:noFill/>
          </a:ln>
        </p:spPr>
      </p:pic>
      <p:pic>
        <p:nvPicPr>
          <p:cNvPr id="355" name="Picture 9"/>
          <p:cNvPicPr/>
          <p:nvPr/>
        </p:nvPicPr>
        <p:blipFill>
          <a:blip r:embed="rId3"/>
          <a:stretch/>
        </p:blipFill>
        <p:spPr>
          <a:xfrm>
            <a:off x="533520" y="1314000"/>
            <a:ext cx="3317400" cy="2059920"/>
          </a:xfrm>
          <a:prstGeom prst="rect">
            <a:avLst/>
          </a:prstGeom>
          <a:ln>
            <a:noFill/>
          </a:ln>
        </p:spPr>
      </p:pic>
      <p:pic>
        <p:nvPicPr>
          <p:cNvPr id="356" name="Picture 8"/>
          <p:cNvPicPr/>
          <p:nvPr/>
        </p:nvPicPr>
        <p:blipFill>
          <a:blip r:embed="rId4"/>
          <a:srcRect l="14649" t="18495"/>
          <a:stretch/>
        </p:blipFill>
        <p:spPr>
          <a:xfrm>
            <a:off x="357120" y="3608280"/>
            <a:ext cx="3619080" cy="1963080"/>
          </a:xfrm>
          <a:prstGeom prst="rect">
            <a:avLst/>
          </a:prstGeom>
          <a:ln>
            <a:noFill/>
          </a:ln>
        </p:spPr>
      </p:pic>
      <p:pic>
        <p:nvPicPr>
          <p:cNvPr id="357" name="Picture 9"/>
          <p:cNvPicPr/>
          <p:nvPr/>
        </p:nvPicPr>
        <p:blipFill>
          <a:blip r:embed="rId5"/>
          <a:stretch/>
        </p:blipFill>
        <p:spPr>
          <a:xfrm>
            <a:off x="5029560" y="3488400"/>
            <a:ext cx="3715920" cy="2458440"/>
          </a:xfrm>
          <a:prstGeom prst="rect">
            <a:avLst/>
          </a:prstGeom>
          <a:ln>
            <a:noFill/>
          </a:ln>
        </p:spPr>
      </p:pic>
      <p:sp>
        <p:nvSpPr>
          <p:cNvPr id="358" name="CustomShape 1"/>
          <p:cNvSpPr/>
          <p:nvPr/>
        </p:nvSpPr>
        <p:spPr>
          <a:xfrm>
            <a:off x="244080" y="491760"/>
            <a:ext cx="8655480" cy="8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8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Evolución UVI MÓVIL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4070880" y="867960"/>
            <a:ext cx="5138280" cy="2790360"/>
          </a:xfrm>
          <a:custGeom>
            <a:avLst/>
            <a:gdLst/>
            <a:ahLst/>
            <a:cxnLst/>
            <a:rect l="l" t="t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2"/>
          <p:cNvSpPr/>
          <p:nvPr/>
        </p:nvSpPr>
        <p:spPr>
          <a:xfrm>
            <a:off x="247680" y="607320"/>
            <a:ext cx="382284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>
              <a:lnSpc>
                <a:spcPct val="110000"/>
              </a:lnSpc>
              <a:spcBef>
                <a:spcPts val="751"/>
              </a:spcBef>
            </a:pPr>
            <a:r>
              <a:rPr lang="es-ES" sz="28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¿Quiénes somos?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4751640" y="2172960"/>
            <a:ext cx="3537000" cy="1210680"/>
          </a:xfrm>
          <a:prstGeom prst="roundRect">
            <a:avLst>
              <a:gd name="adj" fmla="val 3536"/>
            </a:avLst>
          </a:prstGeom>
          <a:solidFill>
            <a:schemeClr val="bg1"/>
          </a:solidFill>
          <a:ln>
            <a:noFill/>
          </a:ln>
          <a:effectLst>
            <a:outerShdw blurRad="190500" dist="50800" dir="5400000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4"/>
          <p:cNvSpPr/>
          <p:nvPr/>
        </p:nvSpPr>
        <p:spPr>
          <a:xfrm>
            <a:off x="4572000" y="2646720"/>
            <a:ext cx="234360" cy="230760"/>
          </a:xfrm>
          <a:custGeom>
            <a:avLst/>
            <a:gdLst/>
            <a:ahLst/>
            <a:cxnLst/>
            <a:rect l="l" t="t" r="r" b="b"/>
            <a:pathLst>
              <a:path w="80" h="78">
                <a:moveTo>
                  <a:pt x="4" y="78"/>
                </a:moveTo>
                <a:cubicBezTo>
                  <a:pt x="4" y="78"/>
                  <a:pt x="0" y="67"/>
                  <a:pt x="10" y="64"/>
                </a:cubicBezTo>
                <a:cubicBezTo>
                  <a:pt x="20" y="61"/>
                  <a:pt x="30" y="58"/>
                  <a:pt x="30" y="46"/>
                </a:cubicBezTo>
                <a:cubicBezTo>
                  <a:pt x="30" y="46"/>
                  <a:pt x="20" y="42"/>
                  <a:pt x="20" y="25"/>
                </a:cubicBezTo>
                <a:cubicBezTo>
                  <a:pt x="20" y="9"/>
                  <a:pt x="28" y="0"/>
                  <a:pt x="41" y="0"/>
                </a:cubicBezTo>
                <a:cubicBezTo>
                  <a:pt x="54" y="0"/>
                  <a:pt x="61" y="10"/>
                  <a:pt x="61" y="27"/>
                </a:cubicBezTo>
                <a:cubicBezTo>
                  <a:pt x="61" y="27"/>
                  <a:pt x="58" y="43"/>
                  <a:pt x="51" y="47"/>
                </a:cubicBezTo>
                <a:cubicBezTo>
                  <a:pt x="52" y="50"/>
                  <a:pt x="50" y="60"/>
                  <a:pt x="73" y="63"/>
                </a:cubicBezTo>
                <a:cubicBezTo>
                  <a:pt x="80" y="64"/>
                  <a:pt x="80" y="71"/>
                  <a:pt x="80" y="78"/>
                </a:cubicBezTo>
                <a:lnTo>
                  <a:pt x="4" y="7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5"/>
          <p:cNvSpPr/>
          <p:nvPr/>
        </p:nvSpPr>
        <p:spPr>
          <a:xfrm>
            <a:off x="4780440" y="2677680"/>
            <a:ext cx="149760" cy="199800"/>
          </a:xfrm>
          <a:custGeom>
            <a:avLst/>
            <a:gdLst/>
            <a:ahLst/>
            <a:cxnLst/>
            <a:rect l="l" t="t" r="r" b="b"/>
            <a:pathLst>
              <a:path w="51" h="67">
                <a:moveTo>
                  <a:pt x="15" y="67"/>
                </a:moveTo>
                <a:cubicBezTo>
                  <a:pt x="51" y="67"/>
                  <a:pt x="51" y="67"/>
                  <a:pt x="51" y="67"/>
                </a:cubicBezTo>
                <a:cubicBezTo>
                  <a:pt x="51" y="61"/>
                  <a:pt x="51" y="55"/>
                  <a:pt x="45" y="54"/>
                </a:cubicBezTo>
                <a:cubicBezTo>
                  <a:pt x="25" y="51"/>
                  <a:pt x="27" y="42"/>
                  <a:pt x="27" y="40"/>
                </a:cubicBezTo>
                <a:cubicBezTo>
                  <a:pt x="33" y="37"/>
                  <a:pt x="35" y="23"/>
                  <a:pt x="35" y="23"/>
                </a:cubicBezTo>
                <a:cubicBezTo>
                  <a:pt x="35" y="8"/>
                  <a:pt x="29" y="0"/>
                  <a:pt x="18" y="0"/>
                </a:cubicBezTo>
                <a:cubicBezTo>
                  <a:pt x="7" y="0"/>
                  <a:pt x="0" y="8"/>
                  <a:pt x="0" y="21"/>
                </a:cubicBezTo>
                <a:cubicBezTo>
                  <a:pt x="0" y="36"/>
                  <a:pt x="8" y="40"/>
                  <a:pt x="8" y="40"/>
                </a:cubicBezTo>
                <a:cubicBezTo>
                  <a:pt x="9" y="44"/>
                  <a:pt x="7" y="47"/>
                  <a:pt x="5" y="48"/>
                </a:cubicBezTo>
                <a:cubicBezTo>
                  <a:pt x="5" y="48"/>
                  <a:pt x="12" y="50"/>
                  <a:pt x="14" y="56"/>
                </a:cubicBezTo>
                <a:cubicBezTo>
                  <a:pt x="16" y="61"/>
                  <a:pt x="15" y="67"/>
                  <a:pt x="15" y="6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6"/>
          <p:cNvSpPr/>
          <p:nvPr/>
        </p:nvSpPr>
        <p:spPr>
          <a:xfrm>
            <a:off x="4497120" y="1339560"/>
            <a:ext cx="117360" cy="117360"/>
          </a:xfrm>
          <a:prstGeom prst="ellipse">
            <a:avLst/>
          </a:prstGeom>
          <a:gradFill rotWithShape="0">
            <a:gsLst>
              <a:gs pos="0">
                <a:srgbClr val="CC3300"/>
              </a:gs>
              <a:gs pos="100000">
                <a:srgbClr val="FF6600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7"/>
          <p:cNvSpPr/>
          <p:nvPr/>
        </p:nvSpPr>
        <p:spPr>
          <a:xfrm>
            <a:off x="4595760" y="1188360"/>
            <a:ext cx="4380120" cy="70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/>
          <a:lstStyle/>
          <a:p>
            <a:pPr>
              <a:lnSpc>
                <a:spcPct val="100000"/>
              </a:lnSpc>
            </a:pPr>
            <a:r>
              <a:rPr lang="es-ES" sz="2100" b="1" strike="noStrike" spc="-1">
                <a:solidFill>
                  <a:srgbClr val="3F3F3F"/>
                </a:solidFill>
                <a:latin typeface="Ubuntu"/>
                <a:ea typeface="Roboto Condensed"/>
              </a:rPr>
              <a:t>Empresa Pública y Comunitaria</a:t>
            </a:r>
            <a:endParaRPr lang="es-ES" sz="2100" b="0" strike="noStrike" spc="-1">
              <a:latin typeface="Arial"/>
            </a:endParaRPr>
          </a:p>
        </p:txBody>
      </p:sp>
      <p:sp>
        <p:nvSpPr>
          <p:cNvPr id="196" name="CustomShape 8"/>
          <p:cNvSpPr/>
          <p:nvPr/>
        </p:nvSpPr>
        <p:spPr>
          <a:xfrm>
            <a:off x="-3551760" y="9173880"/>
            <a:ext cx="117360" cy="11628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3100">
                <a:schemeClr val="accent2"/>
              </a:gs>
              <a:gs pos="100000">
                <a:schemeClr val="accent3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9"/>
          <p:cNvSpPr/>
          <p:nvPr/>
        </p:nvSpPr>
        <p:spPr>
          <a:xfrm>
            <a:off x="6881760" y="2540880"/>
            <a:ext cx="1510560" cy="46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/>
          <a:lstStyle/>
          <a:p>
            <a:pPr>
              <a:lnSpc>
                <a:spcPts val="451"/>
              </a:lnSpc>
              <a:spcBef>
                <a:spcPts val="598"/>
              </a:spcBef>
            </a:pPr>
            <a:r>
              <a:rPr lang="es-ES" sz="1200" b="0" strike="noStrike" spc="-1">
                <a:solidFill>
                  <a:srgbClr val="3F3F3F"/>
                </a:solidFill>
                <a:latin typeface="Calibri"/>
                <a:ea typeface="Roboto Condensed"/>
              </a:rPr>
              <a:t>Ámbito de actuación: </a:t>
            </a:r>
            <a:endParaRPr lang="es-ES" sz="1200" b="0" strike="noStrike" spc="-1">
              <a:latin typeface="Arial"/>
            </a:endParaRPr>
          </a:p>
          <a:p>
            <a:pPr>
              <a:lnSpc>
                <a:spcPts val="451"/>
              </a:lnSpc>
              <a:spcBef>
                <a:spcPts val="598"/>
              </a:spcBef>
            </a:pPr>
            <a:r>
              <a:rPr lang="es-ES" sz="1200" b="1" strike="noStrike" spc="-1">
                <a:solidFill>
                  <a:srgbClr val="00646B"/>
                </a:solidFill>
                <a:latin typeface="Calibri"/>
                <a:ea typeface="Roboto Condensed"/>
              </a:rPr>
              <a:t>Andalucía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198" name="CustomShape 10"/>
          <p:cNvSpPr/>
          <p:nvPr/>
        </p:nvSpPr>
        <p:spPr>
          <a:xfrm>
            <a:off x="3569400" y="1866960"/>
            <a:ext cx="2106000" cy="432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11"/>
          <p:cNvSpPr/>
          <p:nvPr/>
        </p:nvSpPr>
        <p:spPr>
          <a:xfrm>
            <a:off x="3905280" y="1920600"/>
            <a:ext cx="1514160" cy="28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es-ES" sz="1430" b="0" strike="noStrike" spc="-1">
                <a:solidFill>
                  <a:srgbClr val="FFFFFF"/>
                </a:solidFill>
                <a:latin typeface="Calibri"/>
                <a:ea typeface="Roboto Condensed"/>
              </a:rPr>
              <a:t>Junta de Andalucía</a:t>
            </a:r>
            <a:endParaRPr lang="es-ES" sz="1430" b="0" strike="noStrike" spc="-1">
              <a:latin typeface="Arial"/>
            </a:endParaRPr>
          </a:p>
        </p:txBody>
      </p:sp>
      <p:sp>
        <p:nvSpPr>
          <p:cNvPr id="200" name="CustomShape 12"/>
          <p:cNvSpPr/>
          <p:nvPr/>
        </p:nvSpPr>
        <p:spPr>
          <a:xfrm>
            <a:off x="4207680" y="2405160"/>
            <a:ext cx="2106000" cy="69984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13"/>
          <p:cNvSpPr/>
          <p:nvPr/>
        </p:nvSpPr>
        <p:spPr>
          <a:xfrm>
            <a:off x="5287680" y="2296800"/>
            <a:ext cx="323640" cy="21636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E2E9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14"/>
          <p:cNvSpPr/>
          <p:nvPr/>
        </p:nvSpPr>
        <p:spPr>
          <a:xfrm>
            <a:off x="4110120" y="2514600"/>
            <a:ext cx="2324880" cy="66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/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es-ES" sz="1500" b="0" strike="noStrike" spc="-1">
                <a:solidFill>
                  <a:srgbClr val="FFFFFF"/>
                </a:solidFill>
                <a:latin typeface="Calibri"/>
                <a:ea typeface="Roboto Condensed"/>
              </a:rPr>
              <a:t>Consejería de Salud</a:t>
            </a:r>
            <a:r>
              <a:t/>
            </a:r>
            <a:br/>
            <a:r>
              <a:rPr lang="es-ES" sz="1200" b="0" strike="noStrike" spc="-1">
                <a:solidFill>
                  <a:srgbClr val="FFFFFF"/>
                </a:solidFill>
                <a:latin typeface="Calibri"/>
                <a:ea typeface="Roboto Condensed"/>
              </a:rPr>
              <a:t>(</a:t>
            </a:r>
            <a:r>
              <a:rPr lang="es-ES" sz="900" b="0" strike="noStrike" spc="-1">
                <a:solidFill>
                  <a:srgbClr val="FFFFFF"/>
                </a:solidFill>
                <a:latin typeface="Calibri"/>
                <a:ea typeface="Roboto Condensed"/>
              </a:rPr>
              <a:t>Plan Andaluz de Urgencias y Emergencias</a:t>
            </a:r>
            <a:r>
              <a:rPr lang="es-ES" sz="1200" b="0" strike="noStrike" spc="-1">
                <a:solidFill>
                  <a:srgbClr val="FFFFFF"/>
                </a:solidFill>
                <a:latin typeface="Calibri"/>
                <a:ea typeface="Roboto Condensed"/>
              </a:rPr>
              <a:t>)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203" name="CustomShape 15"/>
          <p:cNvSpPr/>
          <p:nvPr/>
        </p:nvSpPr>
        <p:spPr>
          <a:xfrm>
            <a:off x="4645800" y="3227760"/>
            <a:ext cx="1829520" cy="98208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16"/>
          <p:cNvSpPr/>
          <p:nvPr/>
        </p:nvSpPr>
        <p:spPr>
          <a:xfrm>
            <a:off x="5881680" y="3106440"/>
            <a:ext cx="323640" cy="21528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E2E9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17"/>
          <p:cNvSpPr/>
          <p:nvPr/>
        </p:nvSpPr>
        <p:spPr>
          <a:xfrm>
            <a:off x="4705200" y="3315960"/>
            <a:ext cx="1717560" cy="79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ts val="530"/>
              </a:lnSpc>
              <a:spcBef>
                <a:spcPts val="598"/>
              </a:spcBef>
            </a:pPr>
            <a:endParaRPr lang="es-ES" sz="1800" b="0" strike="noStrike" spc="-1">
              <a:latin typeface="Arial"/>
            </a:endParaRPr>
          </a:p>
          <a:p>
            <a:pPr>
              <a:lnSpc>
                <a:spcPts val="530"/>
              </a:lnSpc>
              <a:spcBef>
                <a:spcPts val="598"/>
              </a:spcBef>
            </a:pPr>
            <a:r>
              <a:rPr lang="es-ES" sz="1879" b="0" strike="noStrike" spc="-1">
                <a:solidFill>
                  <a:srgbClr val="FFFFFF"/>
                </a:solidFill>
                <a:latin typeface="Calibri"/>
                <a:ea typeface="Roboto Condensed"/>
              </a:rPr>
              <a:t>Empresa Pública</a:t>
            </a:r>
            <a:endParaRPr lang="es-ES" sz="1879" b="0" strike="noStrike" spc="-1">
              <a:latin typeface="Arial"/>
            </a:endParaRPr>
          </a:p>
          <a:p>
            <a:pPr>
              <a:lnSpc>
                <a:spcPts val="530"/>
              </a:lnSpc>
              <a:spcBef>
                <a:spcPts val="598"/>
              </a:spcBef>
            </a:pPr>
            <a:endParaRPr lang="es-ES" sz="1879" b="0" strike="noStrike" spc="-1">
              <a:latin typeface="Arial"/>
            </a:endParaRPr>
          </a:p>
          <a:p>
            <a:pPr>
              <a:lnSpc>
                <a:spcPts val="530"/>
              </a:lnSpc>
              <a:spcBef>
                <a:spcPts val="598"/>
              </a:spcBef>
            </a:pPr>
            <a:r>
              <a:rPr lang="es-ES" sz="1879" b="0" strike="noStrike" spc="-1">
                <a:solidFill>
                  <a:srgbClr val="FFFFFF"/>
                </a:solidFill>
                <a:latin typeface="Calibri"/>
                <a:ea typeface="Roboto Condensed"/>
              </a:rPr>
              <a:t>de Emergencias </a:t>
            </a:r>
            <a:endParaRPr lang="es-ES" sz="1879" b="0" strike="noStrike" spc="-1">
              <a:latin typeface="Arial"/>
            </a:endParaRPr>
          </a:p>
          <a:p>
            <a:pPr>
              <a:lnSpc>
                <a:spcPts val="530"/>
              </a:lnSpc>
              <a:spcBef>
                <a:spcPts val="598"/>
              </a:spcBef>
            </a:pPr>
            <a:endParaRPr lang="es-ES" sz="1879" b="0" strike="noStrike" spc="-1">
              <a:latin typeface="Arial"/>
            </a:endParaRPr>
          </a:p>
          <a:p>
            <a:pPr>
              <a:lnSpc>
                <a:spcPts val="530"/>
              </a:lnSpc>
              <a:spcBef>
                <a:spcPts val="598"/>
              </a:spcBef>
            </a:pPr>
            <a:r>
              <a:rPr lang="es-ES" sz="1879" b="0" strike="noStrike" spc="-1">
                <a:solidFill>
                  <a:srgbClr val="FFFFFF"/>
                </a:solidFill>
                <a:latin typeface="Calibri"/>
                <a:ea typeface="Roboto Condensed"/>
              </a:rPr>
              <a:t>Sanitarias</a:t>
            </a:r>
            <a:endParaRPr lang="es-ES" sz="1879" b="0" strike="noStrike" spc="-1">
              <a:latin typeface="Arial"/>
            </a:endParaRPr>
          </a:p>
        </p:txBody>
      </p:sp>
      <p:sp>
        <p:nvSpPr>
          <p:cNvPr id="206" name="CustomShape 18"/>
          <p:cNvSpPr/>
          <p:nvPr/>
        </p:nvSpPr>
        <p:spPr>
          <a:xfrm>
            <a:off x="6917400" y="3155040"/>
            <a:ext cx="2060640" cy="67932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/>
          <a:lstStyle/>
          <a:p>
            <a:pPr>
              <a:lnSpc>
                <a:spcPts val="743"/>
              </a:lnSpc>
              <a:spcBef>
                <a:spcPts val="598"/>
              </a:spcBef>
            </a:pPr>
            <a:endParaRPr lang="es-ES" sz="1800" b="0" strike="noStrike" spc="-1">
              <a:latin typeface="Arial"/>
            </a:endParaRPr>
          </a:p>
          <a:p>
            <a:pPr>
              <a:lnSpc>
                <a:spcPts val="743"/>
              </a:lnSpc>
              <a:spcBef>
                <a:spcPts val="598"/>
              </a:spcBef>
            </a:pPr>
            <a:r>
              <a:rPr lang="es-ES" sz="2029" b="1" strike="noStrike" spc="-1">
                <a:solidFill>
                  <a:srgbClr val="FFFFFF"/>
                </a:solidFill>
                <a:latin typeface="Calibri"/>
                <a:ea typeface="Roboto Condensed"/>
              </a:rPr>
              <a:t>Ley 2/1994 </a:t>
            </a:r>
            <a:endParaRPr lang="es-ES" sz="2029" b="0" strike="noStrike" spc="-1">
              <a:latin typeface="Arial"/>
            </a:endParaRPr>
          </a:p>
          <a:p>
            <a:pPr>
              <a:lnSpc>
                <a:spcPts val="743"/>
              </a:lnSpc>
              <a:spcBef>
                <a:spcPts val="598"/>
              </a:spcBef>
            </a:pPr>
            <a:endParaRPr lang="es-ES" sz="2029" b="0" strike="noStrike" spc="-1">
              <a:latin typeface="Arial"/>
            </a:endParaRPr>
          </a:p>
          <a:p>
            <a:pPr>
              <a:lnSpc>
                <a:spcPts val="743"/>
              </a:lnSpc>
              <a:spcBef>
                <a:spcPts val="598"/>
              </a:spcBef>
            </a:pPr>
            <a:r>
              <a:rPr lang="es-ES" sz="2029" b="1" strike="noStrike" spc="-1">
                <a:solidFill>
                  <a:srgbClr val="FFFFFF"/>
                </a:solidFill>
                <a:latin typeface="Calibri"/>
                <a:ea typeface="Roboto Condensed"/>
              </a:rPr>
              <a:t>del 24 de marzo</a:t>
            </a:r>
            <a:endParaRPr lang="es-ES" sz="2029" b="0" strike="noStrike" spc="-1">
              <a:latin typeface="Arial"/>
            </a:endParaRPr>
          </a:p>
        </p:txBody>
      </p:sp>
      <p:sp>
        <p:nvSpPr>
          <p:cNvPr id="207" name="CustomShape 19"/>
          <p:cNvSpPr/>
          <p:nvPr/>
        </p:nvSpPr>
        <p:spPr>
          <a:xfrm>
            <a:off x="6436440" y="3214800"/>
            <a:ext cx="323640" cy="43056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20"/>
          <p:cNvSpPr/>
          <p:nvPr/>
        </p:nvSpPr>
        <p:spPr>
          <a:xfrm>
            <a:off x="6909120" y="3849120"/>
            <a:ext cx="2060640" cy="5842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dist="38184" dir="2700000" algn="ctr" rotWithShape="0">
              <a:srgbClr val="BFBFBF">
                <a:alpha val="41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21"/>
          <p:cNvSpPr/>
          <p:nvPr/>
        </p:nvSpPr>
        <p:spPr>
          <a:xfrm>
            <a:off x="6917400" y="3909960"/>
            <a:ext cx="2291760" cy="51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/>
          <a:lstStyle/>
          <a:p>
            <a:pPr marL="162000" indent="-161280">
              <a:lnSpc>
                <a:spcPct val="100000"/>
              </a:lnSpc>
              <a:spcBef>
                <a:spcPts val="59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s-ES" sz="1200" b="1" strike="noStrike" spc="-1">
                <a:solidFill>
                  <a:srgbClr val="3F3F3F"/>
                </a:solidFill>
                <a:latin typeface="Calibri"/>
                <a:ea typeface="Roboto Condensed"/>
              </a:rPr>
              <a:t> CAPITAL PÚBLICO</a:t>
            </a:r>
            <a:endParaRPr lang="es-ES" sz="1200" b="0" strike="noStrike" spc="-1">
              <a:latin typeface="Arial"/>
            </a:endParaRPr>
          </a:p>
          <a:p>
            <a:pPr marL="162000" indent="-161280">
              <a:lnSpc>
                <a:spcPct val="100000"/>
              </a:lnSpc>
              <a:spcBef>
                <a:spcPts val="59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s-ES" sz="1200" b="1" strike="noStrike" spc="-1">
                <a:solidFill>
                  <a:srgbClr val="3F3F3F"/>
                </a:solidFill>
                <a:latin typeface="Calibri"/>
                <a:ea typeface="Roboto Condensed"/>
              </a:rPr>
              <a:t> 25 AÑOS 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10" name="CustomShape 22"/>
          <p:cNvSpPr/>
          <p:nvPr/>
        </p:nvSpPr>
        <p:spPr>
          <a:xfrm rot="5400000">
            <a:off x="4610880" y="4321080"/>
            <a:ext cx="815040" cy="768960"/>
          </a:xfrm>
          <a:prstGeom prst="hexagon">
            <a:avLst>
              <a:gd name="adj" fmla="val 25000"/>
              <a:gd name="vf" fmla="val 115470"/>
            </a:avLst>
          </a:prstGeom>
          <a:gradFill rotWithShape="0">
            <a:gsLst>
              <a:gs pos="0">
                <a:srgbClr val="CC3300"/>
              </a:gs>
              <a:gs pos="53100">
                <a:srgbClr val="FF6600"/>
              </a:gs>
              <a:gs pos="100000">
                <a:srgbClr val="FEC037"/>
              </a:gs>
            </a:gsLst>
            <a:lin ang="13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23"/>
          <p:cNvSpPr/>
          <p:nvPr/>
        </p:nvSpPr>
        <p:spPr>
          <a:xfrm>
            <a:off x="4700646" y="4433400"/>
            <a:ext cx="655560" cy="48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es-ES" sz="2700" b="1" strike="noStrike" spc="-1" dirty="0">
                <a:solidFill>
                  <a:srgbClr val="FFFFFF"/>
                </a:solidFill>
                <a:latin typeface="Calibri"/>
                <a:ea typeface="Roboto Condensed"/>
              </a:rPr>
              <a:t>061</a:t>
            </a:r>
            <a:endParaRPr lang="es-ES" sz="2700" b="0" strike="noStrike" spc="-1" dirty="0">
              <a:latin typeface="Arial"/>
            </a:endParaRPr>
          </a:p>
        </p:txBody>
      </p:sp>
      <p:sp>
        <p:nvSpPr>
          <p:cNvPr id="212" name="CustomShape 24"/>
          <p:cNvSpPr/>
          <p:nvPr/>
        </p:nvSpPr>
        <p:spPr>
          <a:xfrm rot="5400000">
            <a:off x="5617980" y="4359960"/>
            <a:ext cx="815040" cy="768960"/>
          </a:xfrm>
          <a:prstGeom prst="hexagon">
            <a:avLst>
              <a:gd name="adj" fmla="val 25000"/>
              <a:gd name="vf" fmla="val 115470"/>
            </a:avLst>
          </a:prstGeom>
          <a:gradFill rotWithShape="0">
            <a:gsLst>
              <a:gs pos="0">
                <a:srgbClr val="006600"/>
              </a:gs>
              <a:gs pos="53100">
                <a:srgbClr val="008000"/>
              </a:gs>
              <a:gs pos="100000">
                <a:srgbClr val="00CC00"/>
              </a:gs>
            </a:gsLst>
            <a:lin ang="13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CustomShape 25"/>
          <p:cNvSpPr/>
          <p:nvPr/>
        </p:nvSpPr>
        <p:spPr>
          <a:xfrm>
            <a:off x="5606640" y="4618800"/>
            <a:ext cx="837720" cy="41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 algn="ctr">
              <a:lnSpc>
                <a:spcPts val="371"/>
              </a:lnSpc>
              <a:spcBef>
                <a:spcPts val="598"/>
              </a:spcBef>
            </a:pPr>
            <a:r>
              <a:rPr lang="es-ES" sz="1500" b="1" strike="noStrike" spc="-1" dirty="0">
                <a:solidFill>
                  <a:srgbClr val="FFFFFF"/>
                </a:solidFill>
                <a:latin typeface="Calibri"/>
                <a:ea typeface="Roboto Condensed"/>
              </a:rPr>
              <a:t>Salud </a:t>
            </a:r>
            <a:endParaRPr lang="es-ES" sz="1500" b="0" strike="noStrike" spc="-1" dirty="0">
              <a:latin typeface="Arial"/>
            </a:endParaRPr>
          </a:p>
          <a:p>
            <a:pPr algn="ctr">
              <a:lnSpc>
                <a:spcPts val="371"/>
              </a:lnSpc>
              <a:spcBef>
                <a:spcPts val="598"/>
              </a:spcBef>
            </a:pPr>
            <a:r>
              <a:rPr lang="es-ES" sz="1500" b="1" strike="noStrike" spc="-1" dirty="0">
                <a:solidFill>
                  <a:srgbClr val="FFFFFF"/>
                </a:solidFill>
                <a:latin typeface="Calibri"/>
                <a:ea typeface="Roboto Condensed"/>
              </a:rPr>
              <a:t>Responde</a:t>
            </a:r>
            <a:endParaRPr lang="es-ES" sz="1500" b="0" strike="noStrike" spc="-1" dirty="0">
              <a:latin typeface="Arial"/>
            </a:endParaRPr>
          </a:p>
        </p:txBody>
      </p:sp>
      <p:pic>
        <p:nvPicPr>
          <p:cNvPr id="214" name="Marcador de posición de imagen 3"/>
          <p:cNvPicPr/>
          <p:nvPr/>
        </p:nvPicPr>
        <p:blipFill>
          <a:blip r:embed="rId2"/>
          <a:stretch/>
        </p:blipFill>
        <p:spPr>
          <a:xfrm>
            <a:off x="217800" y="3211200"/>
            <a:ext cx="4363200" cy="2815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8"/>
          <p:cNvPicPr/>
          <p:nvPr/>
        </p:nvPicPr>
        <p:blipFill>
          <a:blip r:embed="rId2"/>
          <a:srcRect l="29965" t="32528"/>
          <a:stretch/>
        </p:blipFill>
        <p:spPr>
          <a:xfrm>
            <a:off x="23040" y="1301400"/>
            <a:ext cx="5096880" cy="327636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60" name="Marcador de posición de imagen 8"/>
          <p:cNvPicPr/>
          <p:nvPr/>
        </p:nvPicPr>
        <p:blipFill>
          <a:blip r:embed="rId3"/>
          <a:srcRect l="12945" r="12945"/>
          <a:stretch/>
        </p:blipFill>
        <p:spPr>
          <a:xfrm>
            <a:off x="4830120" y="2209680"/>
            <a:ext cx="4282920" cy="3852720"/>
          </a:xfrm>
          <a:prstGeom prst="rect">
            <a:avLst/>
          </a:prstGeom>
          <a:ln>
            <a:noFill/>
          </a:ln>
        </p:spPr>
      </p:pic>
      <p:sp>
        <p:nvSpPr>
          <p:cNvPr id="361" name="CustomShape 1"/>
          <p:cNvSpPr/>
          <p:nvPr/>
        </p:nvSpPr>
        <p:spPr>
          <a:xfrm>
            <a:off x="244080" y="491760"/>
            <a:ext cx="8655480" cy="8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8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Evolución UVI MÓVIL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icture 7"/>
          <p:cNvPicPr/>
          <p:nvPr/>
        </p:nvPicPr>
        <p:blipFill>
          <a:blip r:embed="rId2"/>
          <a:stretch/>
        </p:blipFill>
        <p:spPr>
          <a:xfrm>
            <a:off x="194760" y="685800"/>
            <a:ext cx="8891640" cy="5000400"/>
          </a:xfrm>
          <a:prstGeom prst="rect">
            <a:avLst/>
          </a:prstGeom>
          <a:ln>
            <a:noFill/>
          </a:ln>
        </p:spPr>
      </p:pic>
      <p:sp>
        <p:nvSpPr>
          <p:cNvPr id="363" name="CustomShape 1"/>
          <p:cNvSpPr/>
          <p:nvPr/>
        </p:nvSpPr>
        <p:spPr>
          <a:xfrm>
            <a:off x="3886200" y="4724280"/>
            <a:ext cx="4876560" cy="137124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CustomShape 2"/>
          <p:cNvSpPr/>
          <p:nvPr/>
        </p:nvSpPr>
        <p:spPr>
          <a:xfrm>
            <a:off x="244080" y="491760"/>
            <a:ext cx="8655480" cy="8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8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Evolución ECA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365" name="CustomShape 3"/>
          <p:cNvSpPr/>
          <p:nvPr/>
        </p:nvSpPr>
        <p:spPr>
          <a:xfrm>
            <a:off x="259920" y="1187640"/>
            <a:ext cx="411624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262626"/>
                </a:solidFill>
                <a:latin typeface="Arial"/>
                <a:ea typeface="Roboto Condensed"/>
              </a:rPr>
              <a:t>1999</a:t>
            </a: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 puesta en marcha en Málaga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262626"/>
                </a:solidFill>
                <a:latin typeface="Arial"/>
                <a:ea typeface="Roboto Condensed"/>
              </a:rPr>
              <a:t>2007</a:t>
            </a: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 se extendió a Sevilla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66" name="CustomShape 4"/>
          <p:cNvSpPr/>
          <p:nvPr/>
        </p:nvSpPr>
        <p:spPr>
          <a:xfrm>
            <a:off x="4038480" y="4821480"/>
            <a:ext cx="4571640" cy="106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0" strike="noStrike" spc="-1">
                <a:solidFill>
                  <a:srgbClr val="5C5C5C"/>
                </a:solidFill>
                <a:latin typeface="Open Sans"/>
                <a:ea typeface="Open Sans"/>
              </a:rPr>
              <a:t>El apoyo y ayuda de las personas que desempeñan la función de Técnico/a de Emergencias Sanitarias (TES) a las Diplomadas en enfermería ( DUE)  se hace imprescindible </a:t>
            </a:r>
            <a:endParaRPr lang="es-ES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244080" y="457200"/>
            <a:ext cx="8655480" cy="8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8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Vehículo de apoyo logístico (VAL)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368" name="Picture 7"/>
          <p:cNvPicPr/>
          <p:nvPr/>
        </p:nvPicPr>
        <p:blipFill>
          <a:blip r:embed="rId2"/>
          <a:stretch/>
        </p:blipFill>
        <p:spPr>
          <a:xfrm>
            <a:off x="-9360" y="1066680"/>
            <a:ext cx="9162720" cy="515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35"/>
          <p:cNvPicPr/>
          <p:nvPr/>
        </p:nvPicPr>
        <p:blipFill>
          <a:blip r:embed="rId2"/>
          <a:stretch/>
        </p:blipFill>
        <p:spPr>
          <a:xfrm>
            <a:off x="5076720" y="1097640"/>
            <a:ext cx="3790440" cy="4992840"/>
          </a:xfrm>
          <a:prstGeom prst="rect">
            <a:avLst/>
          </a:prstGeom>
          <a:ln>
            <a:noFill/>
          </a:ln>
        </p:spPr>
      </p:pic>
      <p:sp>
        <p:nvSpPr>
          <p:cNvPr id="370" name="CustomShape 1"/>
          <p:cNvSpPr/>
          <p:nvPr/>
        </p:nvSpPr>
        <p:spPr>
          <a:xfrm>
            <a:off x="-76320" y="1855080"/>
            <a:ext cx="4414680" cy="347868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2"/>
          <p:cNvSpPr/>
          <p:nvPr/>
        </p:nvSpPr>
        <p:spPr>
          <a:xfrm>
            <a:off x="290520" y="1434240"/>
            <a:ext cx="37641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     </a:t>
            </a:r>
            <a:r>
              <a:rPr lang="es-ES" sz="2000" b="1" strike="noStrike" spc="-1">
                <a:solidFill>
                  <a:srgbClr val="003366"/>
                </a:solidFill>
                <a:latin typeface="Arial"/>
                <a:ea typeface="Roboto Condensed"/>
              </a:rPr>
              <a:t>S.P.           Nº Profesionales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603720" y="1837440"/>
            <a:ext cx="1470240" cy="452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Almería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Cádiz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Córdoba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Granada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Huelva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Jaén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Málaga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Sevilla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s-ES" sz="2800" b="1" strike="noStrike" spc="-1">
                <a:solidFill>
                  <a:srgbClr val="003366"/>
                </a:solidFill>
                <a:latin typeface="Arial"/>
                <a:ea typeface="Roboto Condensed"/>
              </a:rPr>
              <a:t>TOTAL</a:t>
            </a:r>
            <a:r>
              <a:rPr lang="es-ES" sz="2000" b="1" strike="noStrike" spc="-1">
                <a:solidFill>
                  <a:srgbClr val="003366"/>
                </a:solidFill>
                <a:latin typeface="Arial"/>
                <a:ea typeface="Roboto Condensed"/>
              </a:rPr>
              <a:t>  </a:t>
            </a:r>
            <a:endParaRPr lang="es-ES" sz="2000" b="0" strike="noStrike" spc="-1">
              <a:latin typeface="Arial"/>
            </a:endParaRPr>
          </a:p>
          <a:p>
            <a:pPr>
              <a:lnSpc>
                <a:spcPct val="140000"/>
              </a:lnSpc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373" name="CustomShape 4"/>
          <p:cNvSpPr/>
          <p:nvPr/>
        </p:nvSpPr>
        <p:spPr>
          <a:xfrm>
            <a:off x="2394360" y="1834200"/>
            <a:ext cx="775440" cy="40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13</a:t>
            </a:r>
            <a:endParaRPr lang="es-ES" sz="2000" b="0" strike="noStrike" spc="-1">
              <a:latin typeface="Arial"/>
            </a:endParaRPr>
          </a:p>
          <a:p>
            <a:pPr algn="r"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32</a:t>
            </a:r>
            <a:endParaRPr lang="es-ES" sz="2000" b="0" strike="noStrike" spc="-1">
              <a:latin typeface="Arial"/>
            </a:endParaRPr>
          </a:p>
          <a:p>
            <a:pPr algn="r"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15</a:t>
            </a:r>
            <a:endParaRPr lang="es-ES" sz="2000" b="0" strike="noStrike" spc="-1">
              <a:latin typeface="Arial"/>
            </a:endParaRPr>
          </a:p>
          <a:p>
            <a:pPr algn="r"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16</a:t>
            </a:r>
            <a:endParaRPr lang="es-ES" sz="2000" b="0" strike="noStrike" spc="-1">
              <a:latin typeface="Arial"/>
            </a:endParaRPr>
          </a:p>
          <a:p>
            <a:pPr algn="r"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14</a:t>
            </a:r>
            <a:endParaRPr lang="es-ES" sz="2000" b="0" strike="noStrike" spc="-1">
              <a:latin typeface="Arial"/>
            </a:endParaRPr>
          </a:p>
          <a:p>
            <a:pPr algn="r"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12</a:t>
            </a:r>
            <a:endParaRPr lang="es-ES" sz="2000" b="0" strike="noStrike" spc="-1">
              <a:latin typeface="Arial"/>
            </a:endParaRPr>
          </a:p>
          <a:p>
            <a:pPr algn="r"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51</a:t>
            </a:r>
            <a:endParaRPr lang="es-ES" sz="2000" b="0" strike="noStrike" spc="-1">
              <a:latin typeface="Arial"/>
            </a:endParaRPr>
          </a:p>
          <a:p>
            <a:pPr algn="r">
              <a:lnSpc>
                <a:spcPct val="140000"/>
              </a:lnSpc>
            </a:pPr>
            <a:r>
              <a:rPr lang="es-ES" sz="2000" b="0" strike="noStrike" spc="-1">
                <a:solidFill>
                  <a:srgbClr val="262626"/>
                </a:solidFill>
                <a:latin typeface="Arial"/>
                <a:ea typeface="Roboto Condensed"/>
              </a:rPr>
              <a:t>55</a:t>
            </a:r>
            <a:endParaRPr lang="es-ES" sz="2000" b="0" strike="noStrike" spc="-1">
              <a:latin typeface="Arial"/>
            </a:endParaRPr>
          </a:p>
          <a:p>
            <a:pPr algn="r">
              <a:lnSpc>
                <a:spcPct val="140000"/>
              </a:lnSpc>
            </a:pPr>
            <a:r>
              <a:rPr lang="es-ES" sz="2800" b="1" strike="noStrike" spc="-1">
                <a:solidFill>
                  <a:srgbClr val="003366"/>
                </a:solidFill>
                <a:latin typeface="Arial"/>
                <a:ea typeface="Roboto Condensed"/>
              </a:rPr>
              <a:t>208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374" name="CustomShape 5"/>
          <p:cNvSpPr/>
          <p:nvPr/>
        </p:nvSpPr>
        <p:spPr>
          <a:xfrm>
            <a:off x="128520" y="532440"/>
            <a:ext cx="609336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7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Profesionales T.E.S. en 2019</a:t>
            </a:r>
            <a:endParaRPr lang="es-ES" sz="27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7"/>
          <p:cNvPicPr/>
          <p:nvPr/>
        </p:nvPicPr>
        <p:blipFill>
          <a:blip r:embed="rId2"/>
          <a:stretch/>
        </p:blipFill>
        <p:spPr>
          <a:xfrm>
            <a:off x="-19080" y="936720"/>
            <a:ext cx="9162720" cy="5152680"/>
          </a:xfrm>
          <a:prstGeom prst="rect">
            <a:avLst/>
          </a:prstGeom>
          <a:ln>
            <a:noFill/>
          </a:ln>
        </p:spPr>
      </p:pic>
      <p:sp>
        <p:nvSpPr>
          <p:cNvPr id="376" name="CustomShape 1"/>
          <p:cNvSpPr/>
          <p:nvPr/>
        </p:nvSpPr>
        <p:spPr>
          <a:xfrm>
            <a:off x="-152280" y="693720"/>
            <a:ext cx="5866920" cy="48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CustomShape 2"/>
          <p:cNvSpPr/>
          <p:nvPr/>
        </p:nvSpPr>
        <p:spPr>
          <a:xfrm>
            <a:off x="128520" y="532440"/>
            <a:ext cx="609336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7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Dispositivos de riesgo</a:t>
            </a:r>
            <a:endParaRPr lang="es-ES" sz="27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7"/>
          <p:cNvPicPr/>
          <p:nvPr/>
        </p:nvPicPr>
        <p:blipFill>
          <a:blip r:embed="rId2"/>
          <a:stretch/>
        </p:blipFill>
        <p:spPr>
          <a:xfrm>
            <a:off x="-7920" y="762120"/>
            <a:ext cx="9162720" cy="5152680"/>
          </a:xfrm>
          <a:prstGeom prst="rect">
            <a:avLst/>
          </a:prstGeom>
          <a:ln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-200520" y="618480"/>
            <a:ext cx="5866920" cy="48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2" name="CustomShape 2"/>
          <p:cNvSpPr/>
          <p:nvPr/>
        </p:nvSpPr>
        <p:spPr>
          <a:xfrm>
            <a:off x="533520" y="457200"/>
            <a:ext cx="609336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700" b="1" strike="noStrike" spc="-1" dirty="0">
                <a:solidFill>
                  <a:srgbClr val="3F3F3F"/>
                </a:solidFill>
                <a:latin typeface="Open Sans"/>
                <a:ea typeface="Roboto Condensed"/>
              </a:rPr>
              <a:t>Jornadas de </a:t>
            </a:r>
            <a:r>
              <a:rPr lang="es-ES" sz="2700" b="1" strike="noStrike" spc="-1" dirty="0" smtClean="0">
                <a:solidFill>
                  <a:srgbClr val="3F3F3F"/>
                </a:solidFill>
                <a:latin typeface="Open Sans"/>
                <a:ea typeface="Roboto Condensed"/>
              </a:rPr>
              <a:t>Puertas </a:t>
            </a:r>
            <a:r>
              <a:rPr lang="es-ES" sz="2700" b="1" spc="-1" dirty="0">
                <a:solidFill>
                  <a:srgbClr val="3F3F3F"/>
                </a:solidFill>
                <a:latin typeface="Open Sans"/>
                <a:ea typeface="Roboto Condensed"/>
              </a:rPr>
              <a:t>A</a:t>
            </a:r>
            <a:r>
              <a:rPr lang="es-ES" sz="2700" b="1" strike="noStrike" spc="-1" dirty="0" smtClean="0">
                <a:solidFill>
                  <a:srgbClr val="3F3F3F"/>
                </a:solidFill>
                <a:latin typeface="Open Sans"/>
                <a:ea typeface="Roboto Condensed"/>
              </a:rPr>
              <a:t>biertas</a:t>
            </a:r>
            <a:endParaRPr lang="es-ES" sz="27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icture 7"/>
          <p:cNvPicPr/>
          <p:nvPr/>
        </p:nvPicPr>
        <p:blipFill>
          <a:blip r:embed="rId2"/>
          <a:stretch/>
        </p:blipFill>
        <p:spPr>
          <a:xfrm>
            <a:off x="-9360" y="762120"/>
            <a:ext cx="9162720" cy="5152680"/>
          </a:xfrm>
          <a:prstGeom prst="rect">
            <a:avLst/>
          </a:prstGeom>
          <a:ln>
            <a:noFill/>
          </a:ln>
        </p:spPr>
      </p:pic>
      <p:sp>
        <p:nvSpPr>
          <p:cNvPr id="379" name="CustomShape 1"/>
          <p:cNvSpPr/>
          <p:nvPr/>
        </p:nvSpPr>
        <p:spPr>
          <a:xfrm>
            <a:off x="457200" y="685800"/>
            <a:ext cx="609336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7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Formación</a:t>
            </a:r>
            <a:endParaRPr lang="es-ES" sz="27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3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304920" y="533520"/>
            <a:ext cx="609336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7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Formación específica en 2019</a:t>
            </a:r>
            <a:endParaRPr lang="es-ES" sz="2700" b="0" strike="noStrike" spc="-1">
              <a:latin typeface="Arial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152280" y="3223440"/>
            <a:ext cx="754344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 marL="285840" indent="-285480">
              <a:lnSpc>
                <a:spcPct val="150000"/>
              </a:lnSpc>
              <a:spcBef>
                <a:spcPts val="751"/>
              </a:spcBef>
              <a:buClr>
                <a:srgbClr val="5C5C5C"/>
              </a:buClr>
              <a:buFont typeface="Wingdings" charset="2"/>
              <a:buChar char=""/>
            </a:pPr>
            <a:r>
              <a:rPr lang="es-ES" sz="1800" b="0" strike="noStrike" spc="-1">
                <a:solidFill>
                  <a:srgbClr val="5C5C5C"/>
                </a:solidFill>
                <a:latin typeface="Open Sans"/>
                <a:ea typeface="Roboto Condensed"/>
              </a:rPr>
              <a:t>Soporte Vital Inmediato (SVI) al trauma grave</a:t>
            </a:r>
            <a:endParaRPr lang="es-ES" sz="18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spcBef>
                <a:spcPts val="751"/>
              </a:spcBef>
              <a:buClr>
                <a:srgbClr val="5C5C5C"/>
              </a:buClr>
              <a:buFont typeface="Wingdings" charset="2"/>
              <a:buChar char=""/>
            </a:pPr>
            <a:r>
              <a:rPr lang="es-ES" sz="1800" b="0" strike="noStrike" spc="-1">
                <a:solidFill>
                  <a:srgbClr val="5C5C5C"/>
                </a:solidFill>
                <a:latin typeface="Open Sans"/>
                <a:ea typeface="Roboto Condensed"/>
              </a:rPr>
              <a:t>Soporte Vital Básico con Desfibrilador Automático (DEA) : Escala básica de gravedad y calidad.</a:t>
            </a:r>
            <a:endParaRPr lang="es-ES" sz="18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spcBef>
                <a:spcPts val="751"/>
              </a:spcBef>
              <a:buClr>
                <a:srgbClr val="5C5C5C"/>
              </a:buClr>
              <a:buFont typeface="Wingdings" charset="2"/>
              <a:buChar char=""/>
            </a:pPr>
            <a:r>
              <a:rPr lang="es-ES" sz="1800" b="0" strike="noStrike" spc="-1">
                <a:solidFill>
                  <a:srgbClr val="5C5C5C"/>
                </a:solidFill>
                <a:latin typeface="Open Sans"/>
                <a:ea typeface="Roboto Condensed"/>
              </a:rPr>
              <a:t>Abordaje al maltrato a las mujeres en el sistema de emergencias.</a:t>
            </a:r>
            <a:endParaRPr lang="es-ES" sz="18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spcBef>
                <a:spcPts val="751"/>
              </a:spcBef>
              <a:buClr>
                <a:srgbClr val="5C5C5C"/>
              </a:buClr>
              <a:buFont typeface="Wingdings" charset="2"/>
              <a:buChar char=""/>
            </a:pPr>
            <a:r>
              <a:rPr lang="es-ES" sz="1800" b="0" strike="noStrike" spc="-1">
                <a:solidFill>
                  <a:srgbClr val="5C5C5C"/>
                </a:solidFill>
                <a:latin typeface="Open Sans"/>
                <a:ea typeface="Roboto Condensed"/>
              </a:rPr>
              <a:t>Equipamiento sanitario vehículos asistenciales: Nuevas tecnologías.</a:t>
            </a:r>
            <a:endParaRPr lang="es-ES" sz="18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spcBef>
                <a:spcPts val="751"/>
              </a:spcBef>
              <a:buClr>
                <a:srgbClr val="5C5C5C"/>
              </a:buClr>
              <a:buFont typeface="Wingdings" charset="2"/>
              <a:buChar char=""/>
            </a:pPr>
            <a:r>
              <a:rPr lang="es-ES" sz="1800" b="0" strike="noStrike" spc="-1">
                <a:solidFill>
                  <a:srgbClr val="5C5C5C"/>
                </a:solidFill>
                <a:latin typeface="Roboto Condensed"/>
                <a:ea typeface="Roboto Condensed"/>
              </a:rPr>
              <a:t>Conducción Preventiva: Situaciones de Emergencias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50000"/>
              </a:lnSpc>
              <a:spcBef>
                <a:spcPts val="751"/>
              </a:spcBef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icture 5"/>
          <p:cNvPicPr/>
          <p:nvPr/>
        </p:nvPicPr>
        <p:blipFill>
          <a:blip r:embed="rId2"/>
          <a:stretch/>
        </p:blipFill>
        <p:spPr>
          <a:xfrm>
            <a:off x="304920" y="1308960"/>
            <a:ext cx="2383920" cy="2290320"/>
          </a:xfrm>
          <a:prstGeom prst="rect">
            <a:avLst/>
          </a:prstGeom>
          <a:ln>
            <a:noFill/>
          </a:ln>
        </p:spPr>
      </p:pic>
      <p:pic>
        <p:nvPicPr>
          <p:cNvPr id="384" name="Picture 7"/>
          <p:cNvPicPr/>
          <p:nvPr/>
        </p:nvPicPr>
        <p:blipFill>
          <a:blip r:embed="rId3"/>
          <a:stretch/>
        </p:blipFill>
        <p:spPr>
          <a:xfrm>
            <a:off x="4715640" y="1219320"/>
            <a:ext cx="4840920" cy="2722320"/>
          </a:xfrm>
          <a:prstGeom prst="rect">
            <a:avLst/>
          </a:prstGeom>
          <a:ln>
            <a:noFill/>
          </a:ln>
        </p:spPr>
      </p:pic>
      <p:sp>
        <p:nvSpPr>
          <p:cNvPr id="385" name="CustomShape 1"/>
          <p:cNvSpPr/>
          <p:nvPr/>
        </p:nvSpPr>
        <p:spPr>
          <a:xfrm>
            <a:off x="304920" y="500760"/>
            <a:ext cx="609336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s-ES" sz="27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Material de apoyo</a:t>
            </a:r>
            <a:endParaRPr lang="es-ES" sz="2700" b="0" strike="noStrike" spc="-1">
              <a:latin typeface="Arial"/>
            </a:endParaRPr>
          </a:p>
        </p:txBody>
      </p:sp>
      <p:pic>
        <p:nvPicPr>
          <p:cNvPr id="386" name="Picture 7"/>
          <p:cNvPicPr/>
          <p:nvPr/>
        </p:nvPicPr>
        <p:blipFill>
          <a:blip r:embed="rId4"/>
          <a:stretch/>
        </p:blipFill>
        <p:spPr>
          <a:xfrm>
            <a:off x="1649880" y="2907720"/>
            <a:ext cx="3403080" cy="3268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9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847850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dirty="0" smtClean="0"/>
              <a:t>     FORTALEZAS</a:t>
            </a:r>
            <a:r>
              <a:rPr lang="es-ES" sz="2400" b="1" dirty="0" smtClean="0"/>
              <a:t>:</a:t>
            </a:r>
            <a:endParaRPr lang="es-ES" sz="2400" b="1" dirty="0" smtClean="0"/>
          </a:p>
          <a:p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SISTEMA SANITARIO PÚBLICO (trabajar EN diferente a trabajar PARA)</a:t>
            </a:r>
            <a:endParaRPr lang="es-ES" sz="2400" b="1" dirty="0" smtClean="0"/>
          </a:p>
          <a:p>
            <a:pPr lvl="1"/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 smtClean="0"/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  <a:r>
              <a:rPr lang="es-ES" sz="2400" b="1" dirty="0" smtClean="0"/>
              <a:t>  </a:t>
            </a:r>
            <a:endParaRPr lang="es-ES" sz="2400" b="1" baseline="30000" dirty="0" smtClean="0"/>
          </a:p>
          <a:p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75540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38250" y="1847850"/>
            <a:ext cx="61341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ANDALUCIA: </a:t>
            </a:r>
          </a:p>
          <a:p>
            <a:r>
              <a:rPr lang="es-ES" sz="2400" b="1" dirty="0"/>
              <a:t>	</a:t>
            </a:r>
            <a:r>
              <a:rPr lang="es-ES" sz="2400" b="1" dirty="0" smtClean="0"/>
              <a:t>	  - 87.599 km</a:t>
            </a:r>
            <a:r>
              <a:rPr lang="es-ES" sz="2400" b="1" baseline="30000" dirty="0" smtClean="0"/>
              <a:t>2 </a:t>
            </a:r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  <a:r>
              <a:rPr lang="es-ES" sz="2400" b="1" dirty="0" smtClean="0"/>
              <a:t>  - 8.426.405 habitantes</a:t>
            </a:r>
          </a:p>
          <a:p>
            <a:endParaRPr lang="es-ES" sz="2400" b="1" baseline="30000" dirty="0"/>
          </a:p>
          <a:p>
            <a:r>
              <a:rPr lang="es-ES" sz="2400" b="1" baseline="30000" dirty="0" smtClean="0"/>
              <a:t>		   </a:t>
            </a:r>
            <a:r>
              <a:rPr lang="es-ES" sz="2400" b="1" dirty="0"/>
              <a:t>- </a:t>
            </a:r>
            <a:r>
              <a:rPr lang="es-ES" sz="2400" b="1" dirty="0" smtClean="0"/>
              <a:t>95,85 hab/km</a:t>
            </a:r>
            <a:r>
              <a:rPr lang="es-ES" sz="2400" b="1" baseline="30000" dirty="0" smtClean="0"/>
              <a:t>2</a:t>
            </a:r>
          </a:p>
          <a:p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420863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847850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dirty="0" smtClean="0"/>
              <a:t>     FORTALEZAS</a:t>
            </a:r>
            <a:r>
              <a:rPr lang="es-ES" sz="2400" b="1" dirty="0" smtClean="0"/>
              <a:t>:</a:t>
            </a:r>
            <a:endParaRPr lang="es-ES" sz="2400" b="1" dirty="0" smtClean="0"/>
          </a:p>
          <a:p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SISTEMA SANITARIO PÚBLICO (trabajar EN diferente a trabajar PARA)</a:t>
            </a:r>
            <a:endParaRPr lang="es-E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baseline="30000" dirty="0" smtClean="0"/>
              <a:t> </a:t>
            </a:r>
            <a:r>
              <a:rPr lang="es-ES" sz="2400" b="1" dirty="0" smtClean="0"/>
              <a:t>FORMACIÓN: OBLIGATORIA y VOLUNTARIA</a:t>
            </a:r>
          </a:p>
          <a:p>
            <a:pPr lvl="1"/>
            <a:endParaRPr lang="es-E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 smtClean="0"/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  <a:r>
              <a:rPr lang="es-ES" sz="2400" b="1" dirty="0" smtClean="0"/>
              <a:t>  </a:t>
            </a:r>
            <a:endParaRPr lang="es-ES" sz="2400" b="1" baseline="30000" dirty="0" smtClean="0"/>
          </a:p>
          <a:p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75540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84785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dirty="0" smtClean="0"/>
              <a:t>     FORTALEZAS</a:t>
            </a:r>
            <a:r>
              <a:rPr lang="es-ES" sz="2400" b="1" dirty="0" smtClean="0"/>
              <a:t>:</a:t>
            </a:r>
            <a:endParaRPr lang="es-ES" sz="2400" b="1" dirty="0" smtClean="0"/>
          </a:p>
          <a:p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SISTEMA SANITARIO PÚBLICO (trabajar EN diferente a trabajar PARA)</a:t>
            </a:r>
            <a:endParaRPr lang="es-E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baseline="30000" dirty="0" smtClean="0"/>
              <a:t> </a:t>
            </a:r>
            <a:r>
              <a:rPr lang="es-ES" sz="2400" b="1" dirty="0" smtClean="0"/>
              <a:t>FORMACIÓN: OBLIGATORIA y VOLUNTARIA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EJERCICIOS Y FORM. CONJUNTA con MED y ENF</a:t>
            </a:r>
          </a:p>
          <a:p>
            <a:pPr lvl="1"/>
            <a:endParaRPr lang="es-E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 smtClean="0"/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  <a:r>
              <a:rPr lang="es-ES" sz="2400" b="1" dirty="0" smtClean="0"/>
              <a:t>  </a:t>
            </a:r>
            <a:endParaRPr lang="es-ES" sz="2400" b="1" baseline="30000" dirty="0" smtClean="0"/>
          </a:p>
          <a:p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75540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847850"/>
            <a:ext cx="914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dirty="0" smtClean="0"/>
              <a:t>     FORTALEZAS</a:t>
            </a:r>
            <a:r>
              <a:rPr lang="es-ES" sz="2400" b="1" dirty="0" smtClean="0"/>
              <a:t>:</a:t>
            </a:r>
            <a:endParaRPr lang="es-ES" sz="2400" b="1" dirty="0" smtClean="0"/>
          </a:p>
          <a:p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SISTEMA SANITARIO PÚBLICO (trabajar EN diferente a trabajar PARA)</a:t>
            </a:r>
            <a:endParaRPr lang="es-E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baseline="30000" dirty="0" smtClean="0"/>
              <a:t> </a:t>
            </a:r>
            <a:r>
              <a:rPr lang="es-ES" sz="2400" b="1" dirty="0" smtClean="0"/>
              <a:t>FORMACIÓN: OBLIGATORIA y VOLUNTARIA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EJERCICIOS Y FORM. CONJUNTA con MED y ENF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baseline="30000" dirty="0"/>
              <a:t> </a:t>
            </a:r>
            <a:r>
              <a:rPr lang="es-ES" sz="2400" b="1" dirty="0" smtClean="0"/>
              <a:t>SEGUIMIENTO DE OBJETIVOS propios de TES y CONJUNTOS al resto CATEGORIAS PROFESIONALES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 smtClean="0"/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  <a:r>
              <a:rPr lang="es-ES" sz="2400" b="1" dirty="0" smtClean="0"/>
              <a:t>  </a:t>
            </a:r>
            <a:endParaRPr lang="es-ES" sz="2400" b="1" baseline="30000" dirty="0" smtClean="0"/>
          </a:p>
          <a:p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75540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84785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dirty="0" smtClean="0"/>
              <a:t>     DEBILIDADES</a:t>
            </a:r>
            <a:r>
              <a:rPr lang="es-ES" sz="2400" b="1" dirty="0" smtClean="0"/>
              <a:t>:</a:t>
            </a:r>
            <a:endParaRPr lang="es-ES" sz="2400" b="1" dirty="0" smtClean="0"/>
          </a:p>
          <a:p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SISTEMA SANITARIO PÚBLICO</a:t>
            </a:r>
            <a:endParaRPr lang="es-ES" sz="2400" b="1" dirty="0" smtClean="0"/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99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84785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dirty="0" smtClean="0"/>
              <a:t>     DEBILIDADES</a:t>
            </a:r>
            <a:r>
              <a:rPr lang="es-ES" sz="2400" b="1" dirty="0" smtClean="0"/>
              <a:t>:</a:t>
            </a:r>
            <a:endParaRPr lang="es-ES" sz="2400" b="1" dirty="0" smtClean="0"/>
          </a:p>
          <a:p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SISTEMA SANITARIO PÚBLICO</a:t>
            </a:r>
            <a:endParaRPr lang="es-E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baseline="30000" dirty="0" smtClean="0"/>
              <a:t> </a:t>
            </a:r>
            <a:r>
              <a:rPr lang="es-ES" sz="2400" b="1" dirty="0" smtClean="0"/>
              <a:t>JUGAR EN DIVISIÓN DE HONOR. </a:t>
            </a:r>
            <a:r>
              <a:rPr lang="es-ES" sz="2400" b="1" dirty="0" smtClean="0"/>
              <a:t>No bajas de categoría</a:t>
            </a:r>
          </a:p>
          <a:p>
            <a:pPr lvl="1"/>
            <a:endParaRPr lang="es-ES" sz="2400" b="1" dirty="0" smtClean="0"/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984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84785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dirty="0" smtClean="0"/>
              <a:t>     DEBILIDADES</a:t>
            </a:r>
            <a:r>
              <a:rPr lang="es-ES" sz="2400" b="1" dirty="0" smtClean="0"/>
              <a:t>:</a:t>
            </a:r>
            <a:endParaRPr lang="es-ES" sz="2400" b="1" dirty="0" smtClean="0"/>
          </a:p>
          <a:p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SISTEMA SANITARIO PÚBLICO</a:t>
            </a:r>
            <a:endParaRPr lang="es-E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baseline="30000" dirty="0" smtClean="0"/>
              <a:t> </a:t>
            </a:r>
            <a:r>
              <a:rPr lang="es-ES" sz="2400" b="1" dirty="0" smtClean="0"/>
              <a:t>JUGAR EN DIVISIÓN DE HONOR. </a:t>
            </a:r>
            <a:r>
              <a:rPr lang="es-ES" sz="2400" b="1" dirty="0" smtClean="0"/>
              <a:t>No bajas de categoría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EDAD. Segunda actividad.</a:t>
            </a:r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984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14500" y="2533650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b="1" dirty="0" smtClean="0"/>
              <a:t>¡¡GRACIAS!!</a:t>
            </a:r>
            <a:endParaRPr lang="es-ES" sz="7200" b="1" dirty="0"/>
          </a:p>
        </p:txBody>
      </p:sp>
      <p:pic>
        <p:nvPicPr>
          <p:cNvPr id="4" name="Imagen 14">
            <a:extLst>
              <a:ext uri="{FF2B5EF4-FFF2-40B4-BE49-F238E27FC236}">
                <a16:creationId xmlns="" xmlns:a16="http://schemas.microsoft.com/office/drawing/2014/main" id="{69AC17FA-366D-4330-8E94-B26D698983D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90264" y="526712"/>
            <a:ext cx="4062936" cy="1454487"/>
          </a:xfrm>
          <a:prstGeom prst="rect">
            <a:avLst/>
          </a:prstGeom>
          <a:ln>
            <a:noFill/>
          </a:ln>
        </p:spPr>
      </p:pic>
      <p:pic>
        <p:nvPicPr>
          <p:cNvPr id="5" name="Picture 121"/>
          <p:cNvPicPr/>
          <p:nvPr/>
        </p:nvPicPr>
        <p:blipFill>
          <a:blip r:embed="rId3"/>
          <a:stretch/>
        </p:blipFill>
        <p:spPr>
          <a:xfrm>
            <a:off x="2911830" y="4448264"/>
            <a:ext cx="2898420" cy="16096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4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00074"/>
            <a:ext cx="8377237" cy="5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09650" y="542924"/>
            <a:ext cx="3181350" cy="67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69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38250" y="1847850"/>
            <a:ext cx="6134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ANDALUCÍA: 8 provincias</a:t>
            </a:r>
          </a:p>
          <a:p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32 DISTRITOS SANITARIOS / AGS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400" b="1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b="1" baseline="30000" dirty="0" smtClean="0"/>
              <a:t> </a:t>
            </a:r>
            <a:r>
              <a:rPr lang="es-ES" sz="2400" b="1" dirty="0" smtClean="0"/>
              <a:t>216 ZONAS BÁSICAS DE SALUD</a:t>
            </a:r>
            <a:endParaRPr lang="es-ES" sz="2400" b="1" baseline="30000" dirty="0" smtClean="0"/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</a:p>
          <a:p>
            <a:r>
              <a:rPr lang="es-ES" sz="2400" b="1" baseline="30000" dirty="0"/>
              <a:t>	</a:t>
            </a:r>
            <a:r>
              <a:rPr lang="es-ES" sz="2400" b="1" baseline="30000" dirty="0" smtClean="0"/>
              <a:t>	</a:t>
            </a:r>
            <a:r>
              <a:rPr lang="es-ES" sz="2400" b="1" dirty="0" smtClean="0"/>
              <a:t>  </a:t>
            </a:r>
            <a:endParaRPr lang="es-ES" sz="2400" b="1" baseline="30000" dirty="0" smtClean="0"/>
          </a:p>
          <a:p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3653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0" y="4587480"/>
            <a:ext cx="4235760" cy="1546200"/>
          </a:xfrm>
          <a:custGeom>
            <a:avLst/>
            <a:gdLst/>
            <a:ahLst/>
            <a:cxnLst/>
            <a:rect l="l" t="t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2"/>
          <p:cNvSpPr/>
          <p:nvPr/>
        </p:nvSpPr>
        <p:spPr>
          <a:xfrm>
            <a:off x="4005360" y="857160"/>
            <a:ext cx="5137200" cy="2790360"/>
          </a:xfrm>
          <a:custGeom>
            <a:avLst/>
            <a:gdLst/>
            <a:ahLst/>
            <a:cxnLst/>
            <a:rect l="l" t="t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3"/>
          <p:cNvSpPr/>
          <p:nvPr/>
        </p:nvSpPr>
        <p:spPr>
          <a:xfrm>
            <a:off x="-962640" y="635760"/>
            <a:ext cx="609336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/>
          <a:lstStyle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lang="es-ES" sz="28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Cartera de servicios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246" name="Picture 6"/>
          <p:cNvPicPr/>
          <p:nvPr/>
        </p:nvPicPr>
        <p:blipFill>
          <a:blip r:embed="rId2"/>
          <a:stretch/>
        </p:blipFill>
        <p:spPr>
          <a:xfrm>
            <a:off x="66600" y="2481120"/>
            <a:ext cx="4488120" cy="329544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983600" y="1722960"/>
            <a:ext cx="1079640" cy="700920"/>
          </a:xfrm>
          <a:prstGeom prst="roundRect">
            <a:avLst>
              <a:gd name="adj" fmla="val 16667"/>
            </a:avLst>
          </a:prstGeom>
          <a:solidFill>
            <a:srgbClr val="DA6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3300" b="1" strike="noStrike" spc="-1">
                <a:solidFill>
                  <a:srgbClr val="FFFFFF"/>
                </a:solidFill>
                <a:latin typeface="Roboto Condensed"/>
                <a:ea typeface="Roboto Condensed"/>
              </a:rPr>
              <a:t>061</a:t>
            </a:r>
            <a:endParaRPr lang="es-ES" sz="3300" b="0" strike="noStrike" spc="-1">
              <a:latin typeface="Arial"/>
            </a:endParaRPr>
          </a:p>
        </p:txBody>
      </p:sp>
      <p:sp>
        <p:nvSpPr>
          <p:cNvPr id="248" name="CustomShape 5"/>
          <p:cNvSpPr/>
          <p:nvPr/>
        </p:nvSpPr>
        <p:spPr>
          <a:xfrm>
            <a:off x="5998320" y="1785960"/>
            <a:ext cx="1458000" cy="647280"/>
          </a:xfrm>
          <a:prstGeom prst="roundRect">
            <a:avLst>
              <a:gd name="adj" fmla="val 16667"/>
            </a:avLst>
          </a:prstGeom>
          <a:solidFill>
            <a:srgbClr val="4CB847"/>
          </a:solidFill>
          <a:ln w="9360"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6"/>
          <p:cNvSpPr/>
          <p:nvPr/>
        </p:nvSpPr>
        <p:spPr>
          <a:xfrm>
            <a:off x="6122520" y="1790640"/>
            <a:ext cx="12099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Calibri"/>
                <a:ea typeface="Roboto Condensed"/>
              </a:rPr>
              <a:t>SALUD </a:t>
            </a: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Calibri"/>
                <a:ea typeface="Roboto Condensed"/>
              </a:rPr>
              <a:t>RESPONDE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250" name="Imagen 3"/>
          <p:cNvPicPr/>
          <p:nvPr/>
        </p:nvPicPr>
        <p:blipFill>
          <a:blip r:embed="rId3"/>
          <a:stretch/>
        </p:blipFill>
        <p:spPr>
          <a:xfrm>
            <a:off x="5583960" y="2662200"/>
            <a:ext cx="2052360" cy="328320"/>
          </a:xfrm>
          <a:prstGeom prst="rect">
            <a:avLst/>
          </a:prstGeom>
          <a:ln>
            <a:noFill/>
          </a:ln>
        </p:spPr>
      </p:pic>
      <p:sp>
        <p:nvSpPr>
          <p:cNvPr id="251" name="CustomShape 7"/>
          <p:cNvSpPr/>
          <p:nvPr/>
        </p:nvSpPr>
        <p:spPr>
          <a:xfrm>
            <a:off x="5783400" y="2972880"/>
            <a:ext cx="23968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35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Principales servicios disponibles</a:t>
            </a:r>
            <a:endParaRPr lang="es-ES" sz="1350" b="0" strike="noStrike" spc="-1">
              <a:latin typeface="Arial"/>
            </a:endParaRPr>
          </a:p>
        </p:txBody>
      </p:sp>
      <p:sp>
        <p:nvSpPr>
          <p:cNvPr id="252" name="CustomShape 8"/>
          <p:cNvSpPr/>
          <p:nvPr/>
        </p:nvSpPr>
        <p:spPr>
          <a:xfrm>
            <a:off x="5640840" y="3259800"/>
            <a:ext cx="2624760" cy="197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Cita previa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Salud 24 horas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Seguimiento de pacientes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Segunda opinión médica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Libre elección de hospital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Programas especiales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Cita atención especializada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Voluntad vital anticipada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Ventana abierta a la familia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Detección precoz del cáncer de colon</a:t>
            </a:r>
            <a:endParaRPr lang="es-ES" sz="113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Wingdings" charset="2"/>
              <a:buChar char=""/>
            </a:pPr>
            <a:r>
              <a:rPr lang="es-ES" sz="1130" b="0" strike="noStrike" spc="-1">
                <a:solidFill>
                  <a:srgbClr val="262626"/>
                </a:solidFill>
                <a:latin typeface="Calibri"/>
                <a:ea typeface="Roboto Condensed"/>
              </a:rPr>
              <a:t>Envejecimiento saludable</a:t>
            </a:r>
            <a:endParaRPr lang="es-ES" sz="1130" b="0" strike="noStrike" spc="-1">
              <a:latin typeface="Arial"/>
            </a:endParaRPr>
          </a:p>
        </p:txBody>
      </p:sp>
      <p:sp>
        <p:nvSpPr>
          <p:cNvPr id="253" name="CustomShape 9"/>
          <p:cNvSpPr/>
          <p:nvPr/>
        </p:nvSpPr>
        <p:spPr>
          <a:xfrm>
            <a:off x="3863520" y="1801440"/>
            <a:ext cx="15998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262626"/>
                </a:solidFill>
                <a:latin typeface="Calibri"/>
                <a:ea typeface="Roboto Condensed"/>
              </a:rPr>
              <a:t>24 HORAS</a:t>
            </a: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262626"/>
                </a:solidFill>
                <a:latin typeface="Calibri"/>
                <a:ea typeface="Roboto Condensed"/>
              </a:rPr>
              <a:t>365 DÍAS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254" name="CustomShape 10"/>
          <p:cNvSpPr/>
          <p:nvPr/>
        </p:nvSpPr>
        <p:spPr>
          <a:xfrm>
            <a:off x="5318640" y="2103840"/>
            <a:ext cx="3841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D4D4D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11"/>
          <p:cNvSpPr/>
          <p:nvPr/>
        </p:nvSpPr>
        <p:spPr>
          <a:xfrm flipH="1">
            <a:off x="3553920" y="2103840"/>
            <a:ext cx="4010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D4D4D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005360" y="857160"/>
            <a:ext cx="5137200" cy="2790360"/>
          </a:xfrm>
          <a:custGeom>
            <a:avLst/>
            <a:gdLst/>
            <a:ahLst/>
            <a:cxnLst/>
            <a:rect l="l" t="t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2"/>
          <p:cNvSpPr/>
          <p:nvPr/>
        </p:nvSpPr>
        <p:spPr>
          <a:xfrm>
            <a:off x="304920" y="750240"/>
            <a:ext cx="6164640" cy="8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ctr">
            <a:normAutofit/>
          </a:bodyPr>
          <a:lstStyle/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s-ES" sz="2800" b="1" strike="noStrike" spc="-1">
                <a:solidFill>
                  <a:srgbClr val="3F3F3F"/>
                </a:solidFill>
                <a:latin typeface="Open Sans"/>
                <a:ea typeface="Roboto Condensed"/>
              </a:rPr>
              <a:t>Nuestras instalaciones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-3551760" y="9173880"/>
            <a:ext cx="117360" cy="11628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3100">
                <a:schemeClr val="accent2"/>
              </a:gs>
              <a:gs pos="100000">
                <a:schemeClr val="accent3"/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CustomShape 4"/>
          <p:cNvSpPr/>
          <p:nvPr/>
        </p:nvSpPr>
        <p:spPr>
          <a:xfrm>
            <a:off x="5549400" y="954720"/>
            <a:ext cx="1217160" cy="21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/>
          <a:lstStyle/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1250" b="0" strike="noStrike" spc="-1">
                <a:solidFill>
                  <a:srgbClr val="FF6600"/>
                </a:solidFill>
                <a:latin typeface="Calibri"/>
                <a:ea typeface="Roboto Condensed"/>
              </a:rPr>
              <a:t>8</a:t>
            </a:r>
            <a:endParaRPr lang="es-ES" sz="11250" b="0" strike="noStrike" spc="-1">
              <a:latin typeface="Arial"/>
            </a:endParaRPr>
          </a:p>
        </p:txBody>
      </p:sp>
      <p:sp>
        <p:nvSpPr>
          <p:cNvPr id="236" name="CustomShape 5"/>
          <p:cNvSpPr/>
          <p:nvPr/>
        </p:nvSpPr>
        <p:spPr>
          <a:xfrm>
            <a:off x="6353280" y="2081520"/>
            <a:ext cx="1410840" cy="68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5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SERVICIOS </a:t>
            </a:r>
            <a:endParaRPr lang="es-ES" sz="15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5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PROVINCIALES</a:t>
            </a:r>
            <a:endParaRPr lang="es-ES" sz="1500" b="0" strike="noStrike" spc="-1">
              <a:latin typeface="Arial"/>
            </a:endParaRPr>
          </a:p>
        </p:txBody>
      </p:sp>
      <p:sp>
        <p:nvSpPr>
          <p:cNvPr id="237" name="CustomShape 6"/>
          <p:cNvSpPr/>
          <p:nvPr/>
        </p:nvSpPr>
        <p:spPr>
          <a:xfrm>
            <a:off x="5043600" y="2137680"/>
            <a:ext cx="884160" cy="290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5000" b="0" strike="noStrike" spc="-1">
                <a:solidFill>
                  <a:srgbClr val="FFCC99"/>
                </a:solidFill>
                <a:latin typeface="Calibri"/>
                <a:ea typeface="Roboto Condensed"/>
              </a:rPr>
              <a:t>[</a:t>
            </a:r>
            <a:endParaRPr lang="es-ES" sz="15000" b="0" strike="noStrike" spc="-1">
              <a:latin typeface="Arial"/>
            </a:endParaRPr>
          </a:p>
        </p:txBody>
      </p:sp>
      <p:sp>
        <p:nvSpPr>
          <p:cNvPr id="238" name="CustomShape 7"/>
          <p:cNvSpPr/>
          <p:nvPr/>
        </p:nvSpPr>
        <p:spPr>
          <a:xfrm>
            <a:off x="5725800" y="2916000"/>
            <a:ext cx="1410840" cy="163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/>
          <a:lstStyle/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8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Almería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8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Cádiz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8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Córdoba 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8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Granada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</p:txBody>
      </p:sp>
      <p:sp>
        <p:nvSpPr>
          <p:cNvPr id="239" name="CustomShape 8"/>
          <p:cNvSpPr/>
          <p:nvPr/>
        </p:nvSpPr>
        <p:spPr>
          <a:xfrm>
            <a:off x="6785280" y="2963880"/>
            <a:ext cx="1410840" cy="138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/>
          <a:lstStyle/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8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Huelva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8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Jaén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8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Málaga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800" b="0" strike="noStrike" spc="-1">
                <a:solidFill>
                  <a:srgbClr val="0F2F6A"/>
                </a:solidFill>
                <a:latin typeface="Calibri"/>
                <a:ea typeface="Roboto Condensed"/>
              </a:rPr>
              <a:t>Sevilla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240" name="CustomShape 9"/>
          <p:cNvSpPr/>
          <p:nvPr/>
        </p:nvSpPr>
        <p:spPr>
          <a:xfrm>
            <a:off x="7649640" y="2159280"/>
            <a:ext cx="884160" cy="290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5000" b="0" strike="noStrike" spc="-1">
                <a:solidFill>
                  <a:srgbClr val="FFCC99"/>
                </a:solidFill>
                <a:latin typeface="Calibri"/>
                <a:ea typeface="Roboto Condensed"/>
              </a:rPr>
              <a:t>]</a:t>
            </a:r>
            <a:endParaRPr lang="es-ES" sz="15000" b="0" strike="noStrike" spc="-1">
              <a:latin typeface="Arial"/>
            </a:endParaRPr>
          </a:p>
        </p:txBody>
      </p:sp>
      <p:sp>
        <p:nvSpPr>
          <p:cNvPr id="241" name="CustomShape 10"/>
          <p:cNvSpPr/>
          <p:nvPr/>
        </p:nvSpPr>
        <p:spPr>
          <a:xfrm>
            <a:off x="5945040" y="4551840"/>
            <a:ext cx="2061000" cy="33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680" tIns="35280" rIns="67680" bIns="35280"/>
          <a:lstStyle/>
          <a:p>
            <a:pPr>
              <a:lnSpc>
                <a:spcPct val="100000"/>
              </a:lnSpc>
              <a:spcBef>
                <a:spcPts val="598"/>
              </a:spcBef>
            </a:pPr>
            <a:r>
              <a:rPr lang="es-ES" sz="1800" b="1" strike="noStrike" spc="-1">
                <a:solidFill>
                  <a:srgbClr val="3F3F3F"/>
                </a:solidFill>
                <a:latin typeface="Calibri"/>
                <a:ea typeface="Roboto Condensed"/>
              </a:rPr>
              <a:t>SEDE Málaga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242" name="Marcador de posición de imagen 3"/>
          <p:cNvPicPr/>
          <p:nvPr/>
        </p:nvPicPr>
        <p:blipFill>
          <a:blip r:embed="rId2"/>
          <a:srcRect l="3290" r="3290"/>
          <a:stretch/>
        </p:blipFill>
        <p:spPr>
          <a:xfrm>
            <a:off x="0" y="1998000"/>
            <a:ext cx="4363200" cy="31165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62626"/>
      </a:dk2>
      <a:lt2>
        <a:srgbClr val="FFFFFF"/>
      </a:lt2>
      <a:accent1>
        <a:srgbClr val="237DB9"/>
      </a:accent1>
      <a:accent2>
        <a:srgbClr val="15AA96"/>
      </a:accent2>
      <a:accent3>
        <a:srgbClr val="9BB955"/>
      </a:accent3>
      <a:accent4>
        <a:srgbClr val="F19B14"/>
      </a:accent4>
      <a:accent5>
        <a:srgbClr val="BE382C"/>
      </a:accent5>
      <a:accent6>
        <a:srgbClr val="633247"/>
      </a:accent6>
      <a:hlink>
        <a:srgbClr val="FFFFFF"/>
      </a:hlink>
      <a:folHlink>
        <a:srgbClr val="59595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62626"/>
      </a:dk2>
      <a:lt2>
        <a:srgbClr val="FFFFFF"/>
      </a:lt2>
      <a:accent1>
        <a:srgbClr val="237DB9"/>
      </a:accent1>
      <a:accent2>
        <a:srgbClr val="15AA96"/>
      </a:accent2>
      <a:accent3>
        <a:srgbClr val="9BB955"/>
      </a:accent3>
      <a:accent4>
        <a:srgbClr val="F19B14"/>
      </a:accent4>
      <a:accent5>
        <a:srgbClr val="BE382C"/>
      </a:accent5>
      <a:accent6>
        <a:srgbClr val="633247"/>
      </a:accent6>
      <a:hlink>
        <a:srgbClr val="FFFFFF"/>
      </a:hlink>
      <a:folHlink>
        <a:srgbClr val="59595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73468</TotalTime>
  <Words>1157</Words>
  <Application>Microsoft Office PowerPoint</Application>
  <PresentationFormat>Presentación en pantalla (4:3)</PresentationFormat>
  <Paragraphs>325</Paragraphs>
  <Slides>56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57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dfdfdfdfd</dc:title>
  <dc:subject/>
  <dc:creator>High Tech</dc:creator>
  <dc:description/>
  <cp:lastModifiedBy>Antonio</cp:lastModifiedBy>
  <cp:revision>10540</cp:revision>
  <dcterms:created xsi:type="dcterms:W3CDTF">2014-09-03T19:30:44Z</dcterms:created>
  <dcterms:modified xsi:type="dcterms:W3CDTF">2019-11-09T10:50:53Z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28</vt:i4>
  </property>
</Properties>
</file>