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2" r:id="rId4"/>
    <p:sldId id="258" r:id="rId5"/>
    <p:sldId id="270" r:id="rId6"/>
    <p:sldId id="281" r:id="rId7"/>
    <p:sldId id="259" r:id="rId8"/>
    <p:sldId id="271" r:id="rId9"/>
    <p:sldId id="260" r:id="rId10"/>
    <p:sldId id="272" r:id="rId11"/>
    <p:sldId id="283" r:id="rId12"/>
    <p:sldId id="261" r:id="rId13"/>
    <p:sldId id="262" r:id="rId14"/>
    <p:sldId id="273" r:id="rId15"/>
    <p:sldId id="274" r:id="rId16"/>
    <p:sldId id="284" r:id="rId17"/>
    <p:sldId id="268" r:id="rId18"/>
    <p:sldId id="275" r:id="rId19"/>
    <p:sldId id="276" r:id="rId20"/>
    <p:sldId id="285" r:id="rId21"/>
    <p:sldId id="286" r:id="rId22"/>
    <p:sldId id="280" r:id="rId23"/>
    <p:sldId id="263" r:id="rId24"/>
    <p:sldId id="264" r:id="rId25"/>
    <p:sldId id="279" r:id="rId26"/>
    <p:sldId id="265" r:id="rId27"/>
    <p:sldId id="266" r:id="rId28"/>
    <p:sldId id="269" r:id="rId29"/>
    <p:sldId id="267" r:id="rId30"/>
    <p:sldId id="277" r:id="rId31"/>
    <p:sldId id="278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56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164416-E16D-4F43-95A6-28CE23E30FE2}" type="datetimeFigureOut">
              <a:rPr lang="es-ES" smtClean="0"/>
              <a:pPr/>
              <a:t>08/11/2019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2EC690-68A3-432B-9C4A-6444FC23721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Papel del </a:t>
            </a:r>
            <a:r>
              <a:rPr lang="es-ES" dirty="0" smtClean="0">
                <a:solidFill>
                  <a:srgbClr val="FF0000"/>
                </a:solidFill>
              </a:rPr>
              <a:t>TES</a:t>
            </a:r>
            <a:r>
              <a:rPr lang="es-ES" dirty="0" smtClean="0"/>
              <a:t> dentro del servicio de emergencias sanitarias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Urgencias tiempo-dependientes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lvl="0"/>
            <a:endParaRPr lang="es-ES" dirty="0" smtClean="0"/>
          </a:p>
          <a:p>
            <a:pPr lvl="0"/>
            <a:r>
              <a:rPr lang="es-ES" dirty="0" smtClean="0"/>
              <a:t>Plan foral de salud 2014-2020.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OF 74/2014 de Salud-Estrategia urgencias T-D.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OF 274E/2016 de Salud- Estrategia de U T-D, que modifica la anterior.</a:t>
            </a:r>
          </a:p>
          <a:p>
            <a:pPr lvl="0"/>
            <a:endParaRPr lang="es-ES" dirty="0" smtClean="0"/>
          </a:p>
          <a:p>
            <a:pPr lvl="0"/>
            <a:r>
              <a:rPr lang="es-ES" b="1" dirty="0" smtClean="0"/>
              <a:t>Nuevo DF de estructura del SNS-O que en lo tocante a urgencias T-D modifica las anteriores.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en Navarra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en navarra-centros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ES" dirty="0" smtClean="0"/>
              <a:t>APS:				</a:t>
            </a:r>
            <a:r>
              <a:rPr lang="es-ES" u="sng" dirty="0" smtClean="0"/>
              <a:t>dependencia</a:t>
            </a:r>
          </a:p>
          <a:p>
            <a:pPr lvl="1"/>
            <a:r>
              <a:rPr lang="es-ES" sz="2400" dirty="0" err="1" smtClean="0"/>
              <a:t>EAPs</a:t>
            </a:r>
            <a:r>
              <a:rPr lang="es-ES" sz="2400" dirty="0" smtClean="0"/>
              <a:t>:					</a:t>
            </a:r>
          </a:p>
          <a:p>
            <a:pPr lvl="2"/>
            <a:r>
              <a:rPr lang="es-ES" sz="2000" dirty="0" smtClean="0"/>
              <a:t>Área de Pamplona		GAP Pamplona</a:t>
            </a:r>
          </a:p>
          <a:p>
            <a:pPr lvl="2"/>
            <a:r>
              <a:rPr lang="es-ES" sz="2000" dirty="0" smtClean="0"/>
              <a:t>Área de </a:t>
            </a:r>
            <a:r>
              <a:rPr lang="es-ES" sz="2000" dirty="0" err="1" smtClean="0"/>
              <a:t>Estella</a:t>
            </a:r>
            <a:r>
              <a:rPr lang="es-ES" sz="2000" dirty="0" smtClean="0"/>
              <a:t>			AP </a:t>
            </a:r>
            <a:r>
              <a:rPr lang="es-ES" sz="2000" dirty="0" err="1" smtClean="0"/>
              <a:t>Estella</a:t>
            </a:r>
            <a:endParaRPr lang="es-ES" sz="2000" dirty="0" smtClean="0"/>
          </a:p>
          <a:p>
            <a:pPr lvl="2"/>
            <a:r>
              <a:rPr lang="es-ES" sz="2000" dirty="0" smtClean="0"/>
              <a:t>Área de Tudela			AP Tudela</a:t>
            </a:r>
          </a:p>
          <a:p>
            <a:pPr lvl="1"/>
            <a:r>
              <a:rPr lang="es-ES" sz="2400" dirty="0" err="1" smtClean="0"/>
              <a:t>SURes</a:t>
            </a:r>
            <a:r>
              <a:rPr lang="es-ES" sz="2400" dirty="0" smtClean="0"/>
              <a:t>:</a:t>
            </a:r>
          </a:p>
          <a:p>
            <a:pPr lvl="2"/>
            <a:r>
              <a:rPr lang="es-ES" sz="2000" dirty="0" smtClean="0"/>
              <a:t>Área de Pamplona		GAP Pamplona</a:t>
            </a:r>
          </a:p>
          <a:p>
            <a:pPr lvl="2"/>
            <a:r>
              <a:rPr lang="es-ES" sz="2000" dirty="0" smtClean="0"/>
              <a:t>Área de </a:t>
            </a:r>
            <a:r>
              <a:rPr lang="es-ES" sz="2000" dirty="0" err="1" smtClean="0"/>
              <a:t>Estella</a:t>
            </a:r>
            <a:r>
              <a:rPr lang="es-ES" sz="2000" dirty="0" smtClean="0"/>
              <a:t>			AP </a:t>
            </a:r>
            <a:r>
              <a:rPr lang="es-ES" sz="2000" dirty="0" err="1" smtClean="0"/>
              <a:t>Estella</a:t>
            </a:r>
            <a:endParaRPr lang="es-ES" sz="2000" dirty="0" smtClean="0"/>
          </a:p>
          <a:p>
            <a:pPr lvl="2"/>
            <a:r>
              <a:rPr lang="es-ES" sz="2000" dirty="0" smtClean="0"/>
              <a:t>Área de Tudela			AP Tudela</a:t>
            </a:r>
          </a:p>
          <a:p>
            <a:pPr lvl="1"/>
            <a:r>
              <a:rPr lang="es-ES" sz="2400" dirty="0" smtClean="0"/>
              <a:t>Urgencias </a:t>
            </a:r>
            <a:r>
              <a:rPr lang="es-ES" sz="2400" dirty="0" err="1" smtClean="0"/>
              <a:t>extrahospitalarias</a:t>
            </a:r>
            <a:r>
              <a:rPr lang="es-ES" sz="2400" dirty="0" smtClean="0"/>
              <a:t>:</a:t>
            </a:r>
          </a:p>
          <a:p>
            <a:pPr lvl="2"/>
            <a:r>
              <a:rPr lang="es-ES" sz="2000" dirty="0" smtClean="0"/>
              <a:t>SUE y SUC-SNU Tafalla	GAP Pamplona</a:t>
            </a:r>
          </a:p>
          <a:p>
            <a:pPr lvl="2"/>
            <a:r>
              <a:rPr lang="es-ES" sz="2000" dirty="0" smtClean="0"/>
              <a:t>SNU </a:t>
            </a:r>
            <a:r>
              <a:rPr lang="es-ES" sz="2000" dirty="0" err="1" smtClean="0"/>
              <a:t>Estella</a:t>
            </a:r>
            <a:r>
              <a:rPr lang="es-ES" sz="2000" dirty="0" smtClean="0"/>
              <a:t>			AP </a:t>
            </a:r>
            <a:r>
              <a:rPr lang="es-ES" sz="2000" dirty="0" err="1" smtClean="0"/>
              <a:t>Estella</a:t>
            </a:r>
            <a:endParaRPr lang="es-ES" sz="2000" dirty="0" smtClean="0"/>
          </a:p>
          <a:p>
            <a:pPr lvl="2"/>
            <a:r>
              <a:rPr lang="es-ES" sz="2000" dirty="0" smtClean="0"/>
              <a:t>SNU Tudela			GH Tudela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en navarra- </a:t>
            </a:r>
            <a:r>
              <a:rPr lang="es-ES" dirty="0" err="1" smtClean="0"/>
              <a:t>tsu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280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Transporte sanitario urgente:</a:t>
            </a:r>
          </a:p>
          <a:p>
            <a:pPr lvl="0"/>
            <a:endParaRPr lang="es-ES" dirty="0" smtClean="0"/>
          </a:p>
          <a:p>
            <a:pPr lvl="1"/>
            <a:r>
              <a:rPr lang="es-ES" sz="2400" dirty="0" smtClean="0"/>
              <a:t>ASVA:				</a:t>
            </a:r>
            <a:r>
              <a:rPr lang="es-ES" sz="2400" u="sng" dirty="0" smtClean="0"/>
              <a:t> titularidad</a:t>
            </a:r>
            <a:endParaRPr lang="es-ES" sz="2400" dirty="0" smtClean="0"/>
          </a:p>
          <a:p>
            <a:pPr lvl="2"/>
            <a:r>
              <a:rPr lang="es-ES" sz="2000" dirty="0" smtClean="0"/>
              <a:t>A 199				Concertada BB</a:t>
            </a:r>
          </a:p>
          <a:p>
            <a:pPr lvl="2"/>
            <a:r>
              <a:rPr lang="es-ES" sz="2000" dirty="0" smtClean="0"/>
              <a:t>B 061 y B161			Bomberos</a:t>
            </a:r>
          </a:p>
          <a:p>
            <a:pPr lvl="2"/>
            <a:r>
              <a:rPr lang="es-ES" sz="2000" dirty="0" smtClean="0"/>
              <a:t>A 198				Concertada BB</a:t>
            </a:r>
          </a:p>
          <a:p>
            <a:pPr lvl="2"/>
            <a:r>
              <a:rPr lang="es-ES" sz="2000" dirty="0" smtClean="0"/>
              <a:t>A 197				Concertada SSG</a:t>
            </a:r>
          </a:p>
          <a:p>
            <a:pPr lvl="1"/>
            <a:r>
              <a:rPr lang="es-ES" sz="2400" dirty="0" smtClean="0"/>
              <a:t>ASVB:</a:t>
            </a:r>
          </a:p>
          <a:p>
            <a:pPr lvl="2"/>
            <a:r>
              <a:rPr lang="es-ES" sz="2000" dirty="0" smtClean="0"/>
              <a:t>18 </a:t>
            </a:r>
            <a:r>
              <a:rPr lang="es-ES" sz="2000" dirty="0" err="1" smtClean="0"/>
              <a:t>ASVBs</a:t>
            </a:r>
            <a:r>
              <a:rPr lang="es-ES" sz="2000" dirty="0" smtClean="0"/>
              <a:t> 			Concertadas BB y SSG</a:t>
            </a:r>
          </a:p>
          <a:p>
            <a:pPr lvl="2"/>
            <a:r>
              <a:rPr lang="es-ES" sz="2000" dirty="0" smtClean="0"/>
              <a:t>10 </a:t>
            </a:r>
            <a:r>
              <a:rPr lang="es-ES" sz="2000" dirty="0" err="1" smtClean="0"/>
              <a:t>ASVBs</a:t>
            </a:r>
            <a:r>
              <a:rPr lang="es-ES" sz="2000" dirty="0" smtClean="0"/>
              <a:t> </a:t>
            </a:r>
            <a:r>
              <a:rPr lang="es-ES" sz="2000" dirty="0" smtClean="0"/>
              <a:t>públicas		Bomberos</a:t>
            </a:r>
          </a:p>
          <a:p>
            <a:pPr lvl="1"/>
            <a:r>
              <a:rPr lang="es-ES" sz="2400" dirty="0" smtClean="0"/>
              <a:t>Helicópteros:</a:t>
            </a:r>
          </a:p>
          <a:p>
            <a:pPr lvl="2"/>
            <a:r>
              <a:rPr lang="es-ES" sz="2000" dirty="0" smtClean="0"/>
              <a:t>EC 1 (</a:t>
            </a:r>
            <a:r>
              <a:rPr lang="es-ES" sz="2000" dirty="0" err="1" smtClean="0"/>
              <a:t>medicalizado</a:t>
            </a:r>
            <a:r>
              <a:rPr lang="es-ES" sz="2000" dirty="0" smtClean="0"/>
              <a:t>)		Concertado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en navarra- </a:t>
            </a:r>
            <a:r>
              <a:rPr lang="es-ES" dirty="0" err="1" smtClean="0"/>
              <a:t>tsu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280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Transporte sanitario urgente:</a:t>
            </a:r>
          </a:p>
          <a:p>
            <a:pPr lvl="0"/>
            <a:endParaRPr lang="es-ES" dirty="0" smtClean="0"/>
          </a:p>
          <a:p>
            <a:pPr lvl="1"/>
            <a:r>
              <a:rPr lang="es-ES" sz="2400" dirty="0" smtClean="0"/>
              <a:t>ASVA:			</a:t>
            </a:r>
            <a:r>
              <a:rPr lang="es-ES" sz="2400" u="sng" dirty="0" smtClean="0"/>
              <a:t> </a:t>
            </a:r>
            <a:r>
              <a:rPr lang="es-ES" sz="2400" b="1" u="sng" dirty="0" smtClean="0"/>
              <a:t>dependencia funcional</a:t>
            </a:r>
            <a:endParaRPr lang="es-ES" sz="2400" b="1" dirty="0" smtClean="0"/>
          </a:p>
          <a:p>
            <a:pPr lvl="2"/>
            <a:r>
              <a:rPr lang="es-ES" sz="2000" dirty="0" smtClean="0"/>
              <a:t>A 199				GAP Pamplona</a:t>
            </a:r>
          </a:p>
          <a:p>
            <a:pPr lvl="2"/>
            <a:r>
              <a:rPr lang="es-ES" sz="2000" dirty="0" smtClean="0"/>
              <a:t>B 061 y B161			GAP Pamplona + Bomberos</a:t>
            </a:r>
          </a:p>
          <a:p>
            <a:pPr lvl="2"/>
            <a:r>
              <a:rPr lang="es-ES" sz="2000" dirty="0" smtClean="0"/>
              <a:t>A 198				G HGO </a:t>
            </a:r>
            <a:r>
              <a:rPr lang="es-ES" sz="2000" dirty="0" err="1" smtClean="0"/>
              <a:t>Estella</a:t>
            </a:r>
            <a:endParaRPr lang="es-ES" sz="2000" dirty="0" smtClean="0"/>
          </a:p>
          <a:p>
            <a:pPr lvl="2"/>
            <a:r>
              <a:rPr lang="es-ES" sz="2000" dirty="0" smtClean="0"/>
              <a:t>A 197				G HRS Tudela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Situación en navarra- </a:t>
            </a:r>
            <a:r>
              <a:rPr lang="es-ES" dirty="0" err="1" smtClean="0"/>
              <a:t>tsu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35280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Transporte sanitario urgente:</a:t>
            </a:r>
          </a:p>
          <a:p>
            <a:pPr lvl="0"/>
            <a:endParaRPr lang="es-ES" dirty="0" smtClean="0"/>
          </a:p>
          <a:p>
            <a:pPr lvl="1"/>
            <a:r>
              <a:rPr lang="es-ES" sz="2400" dirty="0" smtClean="0"/>
              <a:t>ASVA:			</a:t>
            </a:r>
            <a:r>
              <a:rPr lang="es-ES" sz="2400" u="sng" dirty="0" smtClean="0"/>
              <a:t> </a:t>
            </a:r>
            <a:r>
              <a:rPr lang="es-ES" sz="2400" b="1" u="sng" dirty="0" smtClean="0"/>
              <a:t>dependencia funcional</a:t>
            </a:r>
            <a:endParaRPr lang="es-ES" sz="2400" b="1" dirty="0" smtClean="0"/>
          </a:p>
          <a:p>
            <a:pPr lvl="2"/>
            <a:r>
              <a:rPr lang="es-ES" sz="2000" dirty="0" smtClean="0"/>
              <a:t>A 199				GAP Pamplona</a:t>
            </a:r>
          </a:p>
          <a:p>
            <a:pPr lvl="2"/>
            <a:r>
              <a:rPr lang="es-ES" sz="2000" dirty="0" smtClean="0"/>
              <a:t>B 061 y B161			GAP Pamplona + Bomberos</a:t>
            </a:r>
          </a:p>
          <a:p>
            <a:pPr lvl="2"/>
            <a:r>
              <a:rPr lang="es-ES" sz="2000" dirty="0" smtClean="0"/>
              <a:t>A 198				G HGO </a:t>
            </a:r>
            <a:r>
              <a:rPr lang="es-ES" sz="2000" dirty="0" err="1" smtClean="0"/>
              <a:t>Estella</a:t>
            </a:r>
            <a:endParaRPr lang="es-ES" sz="2000" dirty="0" smtClean="0"/>
          </a:p>
          <a:p>
            <a:pPr lvl="2"/>
            <a:r>
              <a:rPr lang="es-ES" sz="2000" dirty="0" smtClean="0"/>
              <a:t>A 197				G HRS Tudela</a:t>
            </a:r>
          </a:p>
          <a:p>
            <a:pPr lvl="1"/>
            <a:r>
              <a:rPr lang="es-ES" sz="2400" dirty="0" smtClean="0"/>
              <a:t>ASVB:</a:t>
            </a:r>
          </a:p>
          <a:p>
            <a:pPr lvl="2"/>
            <a:r>
              <a:rPr lang="es-ES" sz="2000" dirty="0" err="1" smtClean="0"/>
              <a:t>ASVBs</a:t>
            </a:r>
            <a:r>
              <a:rPr lang="es-ES" sz="2000" dirty="0" smtClean="0"/>
              <a:t> concertadas		S Prestaciones y conciertos</a:t>
            </a:r>
          </a:p>
          <a:p>
            <a:pPr lvl="2"/>
            <a:r>
              <a:rPr lang="es-ES" sz="2000" dirty="0" err="1" smtClean="0"/>
              <a:t>ASVBs</a:t>
            </a:r>
            <a:r>
              <a:rPr lang="es-ES" sz="2000" dirty="0" smtClean="0"/>
              <a:t> públicas		Bomberos</a:t>
            </a:r>
          </a:p>
          <a:p>
            <a:pPr lvl="1"/>
            <a:r>
              <a:rPr lang="es-ES" sz="2400" dirty="0" smtClean="0"/>
              <a:t>Helicópteros:</a:t>
            </a:r>
          </a:p>
          <a:p>
            <a:pPr lvl="2"/>
            <a:r>
              <a:rPr lang="es-ES" sz="2000" dirty="0" smtClean="0"/>
              <a:t>EC 1 (</a:t>
            </a:r>
            <a:r>
              <a:rPr lang="es-ES" sz="2000" dirty="0" err="1" smtClean="0"/>
              <a:t>medicalizado</a:t>
            </a:r>
            <a:r>
              <a:rPr lang="es-ES" sz="2000" dirty="0" smtClean="0"/>
              <a:t>)		GAP Pamplona + </a:t>
            </a:r>
            <a:r>
              <a:rPr lang="es-ES" sz="2000" dirty="0" err="1" smtClean="0"/>
              <a:t>Dpto</a:t>
            </a:r>
            <a:r>
              <a:rPr lang="es-ES" sz="2000" dirty="0" smtClean="0"/>
              <a:t> Interior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2018-19, proyectos fallidos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Proyectos fallidos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68952" cy="506916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err="1" smtClean="0"/>
              <a:t>Publificación</a:t>
            </a:r>
            <a:r>
              <a:rPr lang="es-ES" dirty="0" smtClean="0"/>
              <a:t> de las </a:t>
            </a:r>
            <a:r>
              <a:rPr lang="es-ES" dirty="0" err="1" smtClean="0"/>
              <a:t>ASVAs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Proyecto del gobierno anterior.</a:t>
            </a:r>
          </a:p>
          <a:p>
            <a:pPr lvl="1"/>
            <a:r>
              <a:rPr lang="es-ES" dirty="0" smtClean="0"/>
              <a:t>Iniciado el proceso de adquisición de vehículos.</a:t>
            </a:r>
          </a:p>
          <a:p>
            <a:pPr lvl="1"/>
            <a:r>
              <a:rPr lang="es-ES" dirty="0" smtClean="0"/>
              <a:t>A 199, A 198, A 197 (+ ½), A 391 (polivalente).</a:t>
            </a:r>
          </a:p>
          <a:p>
            <a:pPr lvl="1"/>
            <a:r>
              <a:rPr lang="es-ES" dirty="0" smtClean="0"/>
              <a:t>33 TES.</a:t>
            </a:r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Proyectos fallidos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68952" cy="506916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err="1" smtClean="0"/>
              <a:t>Publificación</a:t>
            </a:r>
            <a:r>
              <a:rPr lang="es-ES" dirty="0" smtClean="0"/>
              <a:t> de las </a:t>
            </a:r>
            <a:r>
              <a:rPr lang="es-ES" dirty="0" err="1" smtClean="0"/>
              <a:t>ASVAs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Proyecto del gobierno anterior.</a:t>
            </a:r>
          </a:p>
          <a:p>
            <a:pPr lvl="1"/>
            <a:r>
              <a:rPr lang="es-ES" dirty="0" smtClean="0"/>
              <a:t>Iniciado el proceso de adquisición de vehículos.</a:t>
            </a:r>
          </a:p>
          <a:p>
            <a:pPr lvl="1"/>
            <a:r>
              <a:rPr lang="es-ES" dirty="0" smtClean="0"/>
              <a:t>A 199, A 198, A 197 (+ ½), A 391 (polivalente).</a:t>
            </a:r>
          </a:p>
          <a:p>
            <a:pPr lvl="1"/>
            <a:r>
              <a:rPr lang="es-ES" dirty="0" smtClean="0"/>
              <a:t>33 TES.</a:t>
            </a:r>
          </a:p>
          <a:p>
            <a:r>
              <a:rPr lang="es-ES" dirty="0" smtClean="0"/>
              <a:t>Lista de contratación de TES:</a:t>
            </a:r>
          </a:p>
          <a:p>
            <a:pPr lvl="1"/>
            <a:r>
              <a:rPr lang="es-ES" dirty="0" smtClean="0"/>
              <a:t>Acuerdo de gobierno para crear la categoría de TES en Salud (agosto 2018).</a:t>
            </a:r>
          </a:p>
          <a:p>
            <a:pPr lvl="1"/>
            <a:r>
              <a:rPr lang="es-ES" dirty="0" smtClean="0"/>
              <a:t>Apertura de lista de contratación de TES (octubre 18).</a:t>
            </a:r>
          </a:p>
          <a:p>
            <a:pPr lvl="1"/>
            <a:r>
              <a:rPr lang="es-ES" dirty="0" smtClean="0"/>
              <a:t>Tribunal para establecer orden de contratación (ene-</a:t>
            </a:r>
            <a:r>
              <a:rPr lang="es-ES" dirty="0" err="1" smtClean="0"/>
              <a:t>feb</a:t>
            </a:r>
            <a:r>
              <a:rPr lang="es-ES" dirty="0" smtClean="0"/>
              <a:t> 2019).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es-ES" sz="2400" b="1" dirty="0" smtClean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Proyectos fallidos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68952" cy="506916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err="1" smtClean="0"/>
              <a:t>Publificación</a:t>
            </a:r>
            <a:r>
              <a:rPr lang="es-ES" dirty="0" smtClean="0"/>
              <a:t> de las </a:t>
            </a:r>
            <a:r>
              <a:rPr lang="es-ES" dirty="0" err="1" smtClean="0"/>
              <a:t>ASVAs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Proyecto del gobierno anterior.</a:t>
            </a:r>
          </a:p>
          <a:p>
            <a:pPr lvl="1"/>
            <a:r>
              <a:rPr lang="es-ES" dirty="0" smtClean="0"/>
              <a:t>Iniciado el proceso de adquisición de vehículos.</a:t>
            </a:r>
          </a:p>
          <a:p>
            <a:pPr lvl="1"/>
            <a:r>
              <a:rPr lang="es-ES" dirty="0" smtClean="0"/>
              <a:t>A 199, A 198, A 197 (+ ½), A 391 (polivalente).</a:t>
            </a:r>
          </a:p>
          <a:p>
            <a:pPr lvl="1"/>
            <a:r>
              <a:rPr lang="es-ES" dirty="0" smtClean="0"/>
              <a:t>33 TES.</a:t>
            </a:r>
          </a:p>
          <a:p>
            <a:r>
              <a:rPr lang="es-ES" dirty="0" smtClean="0"/>
              <a:t>Lista de contratación de TES:</a:t>
            </a:r>
          </a:p>
          <a:p>
            <a:pPr lvl="1"/>
            <a:r>
              <a:rPr lang="es-ES" dirty="0" smtClean="0"/>
              <a:t>Acuerdo de gobierno para crear la categoría de TES en Salud (agosto 2018).</a:t>
            </a:r>
          </a:p>
          <a:p>
            <a:pPr lvl="1"/>
            <a:r>
              <a:rPr lang="es-ES" dirty="0" smtClean="0"/>
              <a:t>Apertura de lista de contratación de TES (octubre 18).</a:t>
            </a:r>
          </a:p>
          <a:p>
            <a:pPr lvl="1"/>
            <a:r>
              <a:rPr lang="es-ES" dirty="0" smtClean="0"/>
              <a:t>Tribunal para establecer orden de contratación (ene-</a:t>
            </a:r>
            <a:r>
              <a:rPr lang="es-ES" dirty="0" err="1" smtClean="0"/>
              <a:t>feb</a:t>
            </a:r>
            <a:r>
              <a:rPr lang="es-ES" dirty="0" smtClean="0"/>
              <a:t> 2019).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s-ES" sz="2400" b="1" dirty="0" smtClean="0"/>
              <a:t>Presupuesto </a:t>
            </a:r>
            <a:r>
              <a:rPr lang="es-ES" sz="2400" b="1" dirty="0" smtClean="0"/>
              <a:t>2019 (33 TES</a:t>
            </a:r>
            <a:r>
              <a:rPr lang="es-ES" sz="2400" b="1" dirty="0" smtClean="0"/>
              <a:t>)--</a:t>
            </a:r>
            <a:endParaRPr lang="es-E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Normativa vigente en Navarra</a:t>
            </a:r>
          </a:p>
          <a:p>
            <a:endParaRPr lang="es-ES" dirty="0" smtClean="0"/>
          </a:p>
          <a:p>
            <a:r>
              <a:rPr lang="es-ES" dirty="0" smtClean="0"/>
              <a:t>Situación de las urgencias y TSU en Navarra</a:t>
            </a:r>
          </a:p>
          <a:p>
            <a:endParaRPr lang="es-ES" dirty="0" smtClean="0"/>
          </a:p>
          <a:p>
            <a:pPr lvl="1"/>
            <a:r>
              <a:rPr lang="es-ES" dirty="0" smtClean="0"/>
              <a:t>P</a:t>
            </a:r>
            <a:r>
              <a:rPr lang="es-ES" dirty="0" smtClean="0"/>
              <a:t>apel de las/os TES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Proyectos fallidos</a:t>
            </a:r>
          </a:p>
          <a:p>
            <a:endParaRPr lang="es-ES" dirty="0" smtClean="0"/>
          </a:p>
          <a:p>
            <a:r>
              <a:rPr lang="es-ES" dirty="0" smtClean="0"/>
              <a:t>Oportunidades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Proyectos fallidos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68952" cy="5069160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r>
              <a:rPr lang="es-ES" dirty="0" err="1" smtClean="0"/>
              <a:t>Publificación</a:t>
            </a:r>
            <a:r>
              <a:rPr lang="es-ES" dirty="0" smtClean="0"/>
              <a:t> de las </a:t>
            </a:r>
            <a:r>
              <a:rPr lang="es-ES" dirty="0" err="1" smtClean="0"/>
              <a:t>ASVAs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Proyecto del gobierno anterior.</a:t>
            </a:r>
          </a:p>
          <a:p>
            <a:pPr lvl="1"/>
            <a:r>
              <a:rPr lang="es-ES" dirty="0" smtClean="0"/>
              <a:t>Iniciado el proceso de adquisición de vehículos.</a:t>
            </a:r>
          </a:p>
          <a:p>
            <a:pPr lvl="1"/>
            <a:r>
              <a:rPr lang="es-ES" dirty="0" smtClean="0"/>
              <a:t>A 199, A 198, A 197 (+ ½), A 391 (polivalente).</a:t>
            </a:r>
          </a:p>
          <a:p>
            <a:pPr lvl="1"/>
            <a:r>
              <a:rPr lang="es-ES" dirty="0" smtClean="0"/>
              <a:t>33 TES.</a:t>
            </a:r>
          </a:p>
          <a:p>
            <a:r>
              <a:rPr lang="es-ES" dirty="0" smtClean="0"/>
              <a:t>Lista de contratación de TES:</a:t>
            </a:r>
          </a:p>
          <a:p>
            <a:pPr lvl="1"/>
            <a:r>
              <a:rPr lang="es-ES" dirty="0" smtClean="0"/>
              <a:t>Acuerdo de gobierno para crear la categoría de TES en Salud (agosto 2018).</a:t>
            </a:r>
          </a:p>
          <a:p>
            <a:pPr lvl="1"/>
            <a:r>
              <a:rPr lang="es-ES" dirty="0" smtClean="0"/>
              <a:t>Apertura de lista de contratación de TES (octubre 18).</a:t>
            </a:r>
          </a:p>
          <a:p>
            <a:pPr lvl="1"/>
            <a:r>
              <a:rPr lang="es-ES" dirty="0" smtClean="0"/>
              <a:t>Tribunal para establecer orden de contratación (ene-</a:t>
            </a:r>
            <a:r>
              <a:rPr lang="es-ES" dirty="0" err="1" smtClean="0"/>
              <a:t>feb</a:t>
            </a:r>
            <a:r>
              <a:rPr lang="es-ES" dirty="0" smtClean="0"/>
              <a:t> 2019).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s-ES" sz="2400" b="1" dirty="0" smtClean="0"/>
              <a:t>Presupuesto </a:t>
            </a:r>
            <a:r>
              <a:rPr lang="es-ES" sz="2400" b="1" dirty="0" smtClean="0"/>
              <a:t>2019 (33 TES</a:t>
            </a:r>
            <a:r>
              <a:rPr lang="es-ES" sz="2400" b="1" dirty="0" smtClean="0"/>
              <a:t>)-- --</a:t>
            </a:r>
            <a:r>
              <a:rPr lang="es-ES" sz="2400" b="1" dirty="0" smtClean="0"/>
              <a:t>TES contratados 0 !!!</a:t>
            </a:r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Oportunidades de Mejora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ACUERDO DE GOBIERNO PARA LA LEGISLATURA 2019-2023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873752"/>
          </a:xfrm>
        </p:spPr>
        <p:txBody>
          <a:bodyPr>
            <a:normAutofit lnSpcReduction="10000"/>
          </a:bodyPr>
          <a:lstStyle/>
          <a:p>
            <a:endParaRPr lang="es-ES" b="1" dirty="0" smtClean="0"/>
          </a:p>
          <a:p>
            <a:r>
              <a:rPr lang="es-ES" b="1" dirty="0" smtClean="0"/>
              <a:t>10</a:t>
            </a:r>
            <a:r>
              <a:rPr lang="es-ES" dirty="0" smtClean="0"/>
              <a:t>- Implementar la Estrategia de AP, que recoge:</a:t>
            </a:r>
          </a:p>
          <a:p>
            <a:pPr lvl="1"/>
            <a:r>
              <a:rPr lang="es-ES" dirty="0" smtClean="0"/>
              <a:t>Plan de reforma de la at. continuada y urgente.</a:t>
            </a:r>
          </a:p>
          <a:p>
            <a:pPr lvl="1"/>
            <a:r>
              <a:rPr lang="es-ES" dirty="0" smtClean="0"/>
              <a:t>Desarrollo de los servicios comarcales de urgencias.</a:t>
            </a:r>
          </a:p>
          <a:p>
            <a:pPr lvl="1"/>
            <a:r>
              <a:rPr lang="es-ES" dirty="0" smtClean="0"/>
              <a:t>Facilitar la coordinación funcional única de los servicios de urgencias y del TSU.</a:t>
            </a:r>
          </a:p>
          <a:p>
            <a:r>
              <a:rPr lang="es-ES" b="1" dirty="0" smtClean="0"/>
              <a:t>28</a:t>
            </a:r>
            <a:r>
              <a:rPr lang="es-ES" dirty="0" smtClean="0"/>
              <a:t>- Impulsar un plan de infraestructuras en APS.</a:t>
            </a:r>
          </a:p>
          <a:p>
            <a:r>
              <a:rPr lang="es-ES" b="1" dirty="0" smtClean="0"/>
              <a:t>39</a:t>
            </a:r>
            <a:r>
              <a:rPr lang="es-ES" dirty="0" smtClean="0"/>
              <a:t>- Asumir desde el 112 la respuesta en </a:t>
            </a:r>
            <a:r>
              <a:rPr lang="es-ES" dirty="0" smtClean="0"/>
              <a:t>urgencias </a:t>
            </a:r>
            <a:r>
              <a:rPr lang="es-ES" dirty="0" smtClean="0"/>
              <a:t>y emergencias, priorizando la atención en urgencias  </a:t>
            </a:r>
            <a:r>
              <a:rPr lang="es-ES" dirty="0" smtClean="0"/>
              <a:t>T-D.</a:t>
            </a:r>
            <a:endParaRPr lang="es-ES" dirty="0" smtClean="0"/>
          </a:p>
          <a:p>
            <a:r>
              <a:rPr lang="es-ES" b="1" dirty="0" smtClean="0"/>
              <a:t>40</a:t>
            </a:r>
            <a:r>
              <a:rPr lang="es-ES" dirty="0" smtClean="0"/>
              <a:t>- Coordinar el transporte sanitario:</a:t>
            </a:r>
          </a:p>
          <a:p>
            <a:pPr lvl="1"/>
            <a:r>
              <a:rPr lang="es-ES" dirty="0" smtClean="0"/>
              <a:t>Actualizar el DF de TS.</a:t>
            </a:r>
          </a:p>
          <a:p>
            <a:pPr lvl="1"/>
            <a:r>
              <a:rPr lang="es-ES" dirty="0" smtClean="0"/>
              <a:t>Integrar los servicios de at. urgente y la red de TSU.</a:t>
            </a:r>
          </a:p>
          <a:p>
            <a:pPr lvl="1"/>
            <a:r>
              <a:rPr lang="es-ES" dirty="0" smtClean="0"/>
              <a:t>Estudiar la creación de una empresa pública de TS.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Nuevo DF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Se crea la Subdirección de Urgencias de Navarra y Dirección Técnica de la Atención a la urgencia Vital.</a:t>
            </a:r>
          </a:p>
          <a:p>
            <a:endParaRPr lang="es-ES" dirty="0" smtClean="0"/>
          </a:p>
          <a:p>
            <a:r>
              <a:rPr lang="es-ES" dirty="0" smtClean="0"/>
              <a:t>Dependiente de la GAP.</a:t>
            </a:r>
          </a:p>
          <a:p>
            <a:endParaRPr lang="es-ES" dirty="0" smtClean="0"/>
          </a:p>
          <a:p>
            <a:r>
              <a:rPr lang="es-ES" dirty="0" smtClean="0"/>
              <a:t>Con competencias en toda la CF de Navarra.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Sub </a:t>
            </a:r>
            <a:r>
              <a:rPr lang="es-ES" dirty="0" smtClean="0"/>
              <a:t>dirección </a:t>
            </a:r>
            <a:r>
              <a:rPr lang="es-ES" dirty="0" smtClean="0"/>
              <a:t>(competencias </a:t>
            </a:r>
            <a:r>
              <a:rPr lang="es-ES" dirty="0" smtClean="0"/>
              <a:t>en </a:t>
            </a:r>
            <a:r>
              <a:rPr lang="es-ES" dirty="0" smtClean="0"/>
              <a:t>TSU)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Mando</a:t>
            </a:r>
            <a:r>
              <a:rPr lang="es-ES" dirty="0" smtClean="0"/>
              <a:t> orgánico sobre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El personal sanitario de las </a:t>
            </a:r>
            <a:r>
              <a:rPr lang="es-ES" dirty="0" err="1" smtClean="0"/>
              <a:t>ASVAs</a:t>
            </a:r>
            <a:r>
              <a:rPr lang="es-ES" dirty="0" smtClean="0"/>
              <a:t> del área de Pamplona.</a:t>
            </a:r>
          </a:p>
          <a:p>
            <a:endParaRPr lang="es-ES" dirty="0" smtClean="0"/>
          </a:p>
          <a:p>
            <a:r>
              <a:rPr lang="es-ES" dirty="0" smtClean="0"/>
              <a:t>Coordinación funcional sobre:</a:t>
            </a:r>
          </a:p>
          <a:p>
            <a:pPr lvl="1"/>
            <a:r>
              <a:rPr lang="es-ES" dirty="0" smtClean="0"/>
              <a:t>Las </a:t>
            </a:r>
            <a:r>
              <a:rPr lang="es-ES" dirty="0" err="1" smtClean="0"/>
              <a:t>ASVAs</a:t>
            </a:r>
            <a:r>
              <a:rPr lang="es-ES" dirty="0" smtClean="0"/>
              <a:t> de Tudela y </a:t>
            </a:r>
            <a:r>
              <a:rPr lang="es-ES" dirty="0" err="1" smtClean="0"/>
              <a:t>Estella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Las ASVB de todo Navarra.</a:t>
            </a:r>
          </a:p>
          <a:p>
            <a:pPr lvl="1"/>
            <a:r>
              <a:rPr lang="es-ES" dirty="0" smtClean="0"/>
              <a:t>El helicóptero </a:t>
            </a:r>
            <a:r>
              <a:rPr lang="es-ES" dirty="0" err="1" smtClean="0"/>
              <a:t>medicalizado</a:t>
            </a:r>
            <a:r>
              <a:rPr lang="es-ES" dirty="0" smtClean="0"/>
              <a:t> del gobierno de Navarra.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b="1" dirty="0" smtClean="0"/>
              <a:t>METAS 2019-2023</a:t>
            </a:r>
            <a:endParaRPr lang="es-ES" dirty="0" smtClean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Desarrollar, mejorar y homogeneizar la atención a las urgencias vitales en todo el ámbito de la comunidad foral de Navarra.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pPr lvl="0"/>
            <a:r>
              <a:rPr lang="es-ES" dirty="0" smtClean="0"/>
              <a:t>Completar el desarrollo de la atención de urgencias en la comarca de Pamplona.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Proyectos en urgencias 2019-2023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pPr>
              <a:buNone/>
            </a:pPr>
            <a:r>
              <a:rPr lang="es-ES" b="1" dirty="0" smtClean="0"/>
              <a:t>5 PROYECTOS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1- Urgencias tiempo-dependientes. </a:t>
            </a:r>
          </a:p>
          <a:p>
            <a:r>
              <a:rPr lang="es-ES" dirty="0" smtClean="0"/>
              <a:t>2- Coordinación y transporte sanitario de urgencias.</a:t>
            </a:r>
          </a:p>
          <a:p>
            <a:r>
              <a:rPr lang="es-ES" dirty="0" smtClean="0"/>
              <a:t>3- Reforma de la atención continuada y urgente rural.</a:t>
            </a:r>
          </a:p>
          <a:p>
            <a:r>
              <a:rPr lang="es-ES" dirty="0" smtClean="0"/>
              <a:t>4- Desarrollo de las funciones de la enfermería en urgencias.</a:t>
            </a:r>
          </a:p>
          <a:p>
            <a:r>
              <a:rPr lang="es-ES" dirty="0" smtClean="0"/>
              <a:t>5- Urgencias de Pamplona y comarca.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Proyectos en TSU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Confeccionar </a:t>
            </a:r>
            <a:r>
              <a:rPr lang="es-ES" sz="2400" dirty="0" smtClean="0"/>
              <a:t>el mapa final de TSU de Navarra.</a:t>
            </a:r>
          </a:p>
          <a:p>
            <a:pPr lvl="0"/>
            <a:r>
              <a:rPr lang="es-ES" dirty="0" smtClean="0"/>
              <a:t>Revisión procedimientos:</a:t>
            </a:r>
          </a:p>
          <a:p>
            <a:pPr lvl="1"/>
            <a:r>
              <a:rPr lang="es-ES" dirty="0" smtClean="0"/>
              <a:t>Accidentes,</a:t>
            </a:r>
          </a:p>
          <a:p>
            <a:pPr lvl="1"/>
            <a:r>
              <a:rPr lang="es-ES" dirty="0" smtClean="0"/>
              <a:t>Helicóptero,</a:t>
            </a:r>
          </a:p>
          <a:p>
            <a:pPr lvl="0"/>
            <a:r>
              <a:rPr lang="es-ES" dirty="0" smtClean="0"/>
              <a:t>Colaboración </a:t>
            </a:r>
            <a:r>
              <a:rPr lang="es-ES" sz="2400" dirty="0" smtClean="0"/>
              <a:t>con el </a:t>
            </a:r>
            <a:r>
              <a:rPr lang="es-ES" sz="2400" dirty="0" smtClean="0"/>
              <a:t>S. </a:t>
            </a:r>
            <a:r>
              <a:rPr lang="es-ES" sz="2400" dirty="0" smtClean="0"/>
              <a:t>de Prestaciones y Conciertos, en el nuevo concurso de ASVB+ASVA.</a:t>
            </a:r>
          </a:p>
          <a:p>
            <a:pPr lvl="0"/>
            <a:r>
              <a:rPr lang="es-ES" dirty="0" smtClean="0"/>
              <a:t>Creación </a:t>
            </a:r>
            <a:r>
              <a:rPr lang="es-ES" sz="2400" dirty="0" smtClean="0"/>
              <a:t>de la figura de SVA con enfermería. </a:t>
            </a:r>
            <a:endParaRPr lang="es-ES" sz="2400" i="1" dirty="0" smtClean="0"/>
          </a:p>
          <a:p>
            <a:pPr lvl="0"/>
            <a:r>
              <a:rPr lang="es-ES" dirty="0" smtClean="0"/>
              <a:t>Apoyar</a:t>
            </a:r>
            <a:r>
              <a:rPr lang="es-ES" sz="2400" dirty="0" smtClean="0"/>
              <a:t> el funcionamiento de la red de </a:t>
            </a:r>
            <a:r>
              <a:rPr lang="es-ES" sz="2400" dirty="0" err="1" smtClean="0"/>
              <a:t>ASVBs</a:t>
            </a:r>
            <a:r>
              <a:rPr lang="es-ES" sz="2400" dirty="0" smtClean="0"/>
              <a:t>. </a:t>
            </a:r>
          </a:p>
          <a:p>
            <a:pPr lvl="0"/>
            <a:r>
              <a:rPr lang="es-ES" dirty="0" smtClean="0"/>
              <a:t>Participar</a:t>
            </a:r>
            <a:r>
              <a:rPr lang="es-ES" sz="2400" dirty="0" smtClean="0"/>
              <a:t> en el foro de estudio del “futuro del TSU en Navarra”. OF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Otros proyectos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Presentar en 1 año al Parlamento, el plan de ordenación de la atención continuada y urgente para el conjunto de Navarra.</a:t>
            </a:r>
          </a:p>
          <a:p>
            <a:endParaRPr lang="es-ES" dirty="0" smtClean="0"/>
          </a:p>
          <a:p>
            <a:r>
              <a:rPr lang="es-ES" dirty="0" smtClean="0"/>
              <a:t>Estudiar la introducción de ASVA-E en los </a:t>
            </a:r>
            <a:r>
              <a:rPr lang="es-ES" dirty="0" err="1" smtClean="0"/>
              <a:t>SUCs</a:t>
            </a:r>
            <a:r>
              <a:rPr lang="es-ES" dirty="0" smtClean="0"/>
              <a:t>.</a:t>
            </a:r>
          </a:p>
          <a:p>
            <a:r>
              <a:rPr lang="es-ES" dirty="0" smtClean="0"/>
              <a:t>Estudiar la introducción de VIR en los </a:t>
            </a:r>
            <a:r>
              <a:rPr lang="es-ES" dirty="0" err="1" smtClean="0"/>
              <a:t>SUCs</a:t>
            </a:r>
            <a:r>
              <a:rPr lang="es-ES" dirty="0" smtClean="0"/>
              <a:t>.</a:t>
            </a:r>
          </a:p>
          <a:p>
            <a:r>
              <a:rPr lang="es-ES" dirty="0" smtClean="0"/>
              <a:t>Proyecto de instauración de VIR en la comarca de Pamplona.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oportunidades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Introducción de </a:t>
            </a:r>
            <a:r>
              <a:rPr lang="es-ES" dirty="0" err="1" smtClean="0"/>
              <a:t>VIRes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En Pamplona,</a:t>
            </a:r>
          </a:p>
          <a:p>
            <a:pPr lvl="1"/>
            <a:r>
              <a:rPr lang="es-ES" dirty="0" smtClean="0"/>
              <a:t>En algunos </a:t>
            </a:r>
            <a:r>
              <a:rPr lang="es-ES" dirty="0" err="1" smtClean="0"/>
              <a:t>SUCs</a:t>
            </a:r>
            <a:r>
              <a:rPr lang="es-ES" dirty="0" smtClean="0"/>
              <a:t>,</a:t>
            </a:r>
          </a:p>
          <a:p>
            <a:pPr lvl="1"/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Normativa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oportunidades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Introducción de </a:t>
            </a:r>
            <a:r>
              <a:rPr lang="es-ES" dirty="0" err="1" smtClean="0"/>
              <a:t>VIRes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En Pamplona,</a:t>
            </a:r>
          </a:p>
          <a:p>
            <a:pPr lvl="1"/>
            <a:r>
              <a:rPr lang="es-ES" dirty="0" smtClean="0"/>
              <a:t>En algunos </a:t>
            </a:r>
            <a:r>
              <a:rPr lang="es-ES" dirty="0" err="1" smtClean="0"/>
              <a:t>SUCs</a:t>
            </a:r>
            <a:r>
              <a:rPr lang="es-ES" dirty="0" smtClean="0"/>
              <a:t>,</a:t>
            </a:r>
          </a:p>
          <a:p>
            <a:pPr lvl="1"/>
            <a:endParaRPr lang="es-ES" dirty="0" smtClean="0"/>
          </a:p>
          <a:p>
            <a:r>
              <a:rPr lang="es-ES" dirty="0" err="1" smtClean="0"/>
              <a:t>Publificación</a:t>
            </a:r>
            <a:r>
              <a:rPr lang="es-ES" dirty="0" smtClean="0"/>
              <a:t> de </a:t>
            </a:r>
            <a:r>
              <a:rPr lang="es-ES" dirty="0" err="1" smtClean="0"/>
              <a:t>ASVAs</a:t>
            </a:r>
            <a:r>
              <a:rPr lang="es-ES" dirty="0" smtClean="0"/>
              <a:t>?</a:t>
            </a:r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oportunidades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Introducción de </a:t>
            </a:r>
            <a:r>
              <a:rPr lang="es-ES" dirty="0" err="1" smtClean="0"/>
              <a:t>VIRes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En Pamplona,</a:t>
            </a:r>
          </a:p>
          <a:p>
            <a:pPr lvl="1"/>
            <a:r>
              <a:rPr lang="es-ES" dirty="0" smtClean="0"/>
              <a:t>En algunos </a:t>
            </a:r>
            <a:r>
              <a:rPr lang="es-ES" dirty="0" err="1" smtClean="0"/>
              <a:t>SUCs</a:t>
            </a:r>
            <a:r>
              <a:rPr lang="es-ES" dirty="0" smtClean="0"/>
              <a:t>,</a:t>
            </a:r>
          </a:p>
          <a:p>
            <a:pPr lvl="1"/>
            <a:endParaRPr lang="es-ES" dirty="0" smtClean="0"/>
          </a:p>
          <a:p>
            <a:r>
              <a:rPr lang="es-ES" dirty="0" err="1" smtClean="0"/>
              <a:t>Publificación</a:t>
            </a:r>
            <a:r>
              <a:rPr lang="es-ES" dirty="0" smtClean="0"/>
              <a:t> de </a:t>
            </a:r>
            <a:r>
              <a:rPr lang="es-ES" dirty="0" err="1" smtClean="0"/>
              <a:t>ASVAs</a:t>
            </a:r>
            <a:r>
              <a:rPr lang="es-ES" dirty="0" smtClean="0"/>
              <a:t>?</a:t>
            </a:r>
          </a:p>
          <a:p>
            <a:endParaRPr lang="es-ES" dirty="0" smtClean="0"/>
          </a:p>
          <a:p>
            <a:r>
              <a:rPr lang="es-ES" dirty="0" smtClean="0"/>
              <a:t>Creación de una empresa pública de TS a medio plazo?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Transporte sanitario urgente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DF 8/2011 	de Salud, Transporte sanitario urgente</a:t>
            </a:r>
          </a:p>
          <a:p>
            <a:pPr lvl="1"/>
            <a:r>
              <a:rPr lang="es-ES" sz="2400" i="1" dirty="0" smtClean="0"/>
              <a:t>Art 5.1	Los técnicos que presten servicios en ambulancias deberán poseer el título de técnico en emergencias sanitarias o acreditar habilitación para el ejercicio profesional…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Transporte sanitario urgente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DF 8/2011 	de Salud, Transporte sanitario urgente</a:t>
            </a:r>
          </a:p>
          <a:p>
            <a:pPr lvl="1"/>
            <a:r>
              <a:rPr lang="es-ES" sz="2400" i="1" dirty="0" smtClean="0"/>
              <a:t>Art 5.1	Los técnicos que presten servicios en ambulancias deberán poseer el título de técnico en emergencias sanitarias o acreditar habilitación para el ejercicio profesional…</a:t>
            </a:r>
          </a:p>
          <a:p>
            <a:pPr lvl="1"/>
            <a:r>
              <a:rPr lang="es-ES" sz="2400" i="1" dirty="0" smtClean="0"/>
              <a:t>Art 5.2 Los médicos…</a:t>
            </a:r>
          </a:p>
          <a:p>
            <a:pPr lvl="2"/>
            <a:r>
              <a:rPr lang="es-ES" sz="2000" i="1" dirty="0" smtClean="0"/>
              <a:t>Capacitación demostrable en SVA…</a:t>
            </a:r>
          </a:p>
          <a:p>
            <a:pPr lvl="2"/>
            <a:r>
              <a:rPr lang="es-ES" sz="2000" i="1" dirty="0" smtClean="0"/>
              <a:t>Haber realizado o realizar en 1 año, curso de SVA adulto y pediátrico, VA en urgencias, SVA en trauma… homologados</a:t>
            </a:r>
            <a:endParaRPr lang="es-ES" sz="20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Transporte sanitario urgente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 lvl="0"/>
            <a:r>
              <a:rPr lang="es-ES" dirty="0" smtClean="0"/>
              <a:t>DF 8/2011 	de Salud, Transporte sanitario urgente</a:t>
            </a:r>
          </a:p>
          <a:p>
            <a:pPr lvl="1"/>
            <a:r>
              <a:rPr lang="es-ES" sz="2400" i="1" dirty="0" smtClean="0"/>
              <a:t>Art 5.1	Los técnicos que presten servicios en ambulancias deberán poseer el título de técnico en emergencias sanitarias o acreditar habilitación para el ejercicio profesional…</a:t>
            </a:r>
          </a:p>
          <a:p>
            <a:pPr lvl="1"/>
            <a:r>
              <a:rPr lang="es-ES" sz="2400" i="1" dirty="0" smtClean="0"/>
              <a:t>Art 5.2 Los médicos…</a:t>
            </a:r>
          </a:p>
          <a:p>
            <a:pPr lvl="2"/>
            <a:r>
              <a:rPr lang="es-ES" sz="2000" i="1" dirty="0" smtClean="0"/>
              <a:t>Capacitación demostrable en SVA…</a:t>
            </a:r>
          </a:p>
          <a:p>
            <a:pPr lvl="2"/>
            <a:r>
              <a:rPr lang="es-ES" sz="2000" i="1" dirty="0" smtClean="0"/>
              <a:t>Haber realizado o realizar en 1 año, curso de SVA adulto y pediátrico, VA en urgencias, SVA en trauma… homologados</a:t>
            </a:r>
            <a:endParaRPr lang="es-ES" sz="2000" dirty="0" smtClean="0"/>
          </a:p>
          <a:p>
            <a:r>
              <a:rPr lang="es-ES" dirty="0" smtClean="0"/>
              <a:t>OF 1002E/2018 de Salud, </a:t>
            </a:r>
            <a:r>
              <a:rPr lang="es-ES" dirty="0" smtClean="0"/>
              <a:t>que habilita a empleados públicos en funciones de TS</a:t>
            </a:r>
            <a:endParaRPr lang="es-ES" dirty="0" smtClean="0"/>
          </a:p>
          <a:p>
            <a:pPr lvl="0"/>
            <a:r>
              <a:rPr lang="es-ES" i="1" dirty="0" smtClean="0"/>
              <a:t>Borrador DF de Salud, TSU (pendiente)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Gestión de emergencias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b="1" dirty="0" smtClean="0"/>
              <a:t>Ley Foral 8/2019 de Interior	</a:t>
            </a:r>
            <a:endParaRPr lang="es-ES" dirty="0" smtClean="0"/>
          </a:p>
          <a:p>
            <a:pPr lvl="1"/>
            <a:r>
              <a:rPr lang="es-ES" sz="2200" i="1" dirty="0" smtClean="0"/>
              <a:t>Art 41.2 El personal operador/a, o jefe/a de sala será en todo caso adscrito al servicio de Protección Civil.</a:t>
            </a:r>
          </a:p>
          <a:p>
            <a:pPr lvl="1"/>
            <a:r>
              <a:rPr lang="es-ES" sz="2200" i="1" dirty="0" smtClean="0"/>
              <a:t>…	En el centro gestor de emergencias…, podrá prestar servicio personal médico y DUE del SNS-O en labores de coordinación en materia sanitaria,…</a:t>
            </a:r>
            <a:endParaRPr lang="es-ES" sz="2200" dirty="0" smtClean="0"/>
          </a:p>
          <a:p>
            <a:pPr lvl="0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Gestión de emergencias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b="1" dirty="0" smtClean="0"/>
              <a:t>Ley Foral 8/2019 de Interior	</a:t>
            </a:r>
            <a:endParaRPr lang="es-ES" dirty="0" smtClean="0"/>
          </a:p>
          <a:p>
            <a:pPr lvl="1"/>
            <a:r>
              <a:rPr lang="es-ES" sz="2200" i="1" dirty="0" smtClean="0"/>
              <a:t>Art 41.2 El personal operador/a, o jefe/a de sala será en todo caso adscrito al servicio de Protección Civil.</a:t>
            </a:r>
          </a:p>
          <a:p>
            <a:pPr lvl="1"/>
            <a:r>
              <a:rPr lang="es-ES" sz="2200" i="1" dirty="0" smtClean="0"/>
              <a:t>…	En el centro gestor de emergencias…, podrá prestar servicio personal médico y DUE del SNS-O en labores de coordinación en materia sanitaria,…</a:t>
            </a:r>
            <a:endParaRPr lang="es-ES" sz="2200" dirty="0" smtClean="0"/>
          </a:p>
          <a:p>
            <a:pPr lvl="1"/>
            <a:r>
              <a:rPr lang="es-ES" sz="2200" i="1" dirty="0" smtClean="0"/>
              <a:t>Art 45.2.	Son funciones del servicio de prevención, extinción… (bomberos), los traslados sanitarios de urgencia con los medios propios atribuidos.</a:t>
            </a:r>
            <a:endParaRPr lang="es-ES" sz="2200" dirty="0" smtClean="0"/>
          </a:p>
          <a:p>
            <a:pPr lvl="0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Urgencias tiempo-dependientes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lvl="0"/>
            <a:endParaRPr lang="es-ES" dirty="0" smtClean="0"/>
          </a:p>
          <a:p>
            <a:pPr lvl="0"/>
            <a:r>
              <a:rPr lang="es-ES" dirty="0" smtClean="0"/>
              <a:t>Plan foral de salud 2014-2020.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OF 74/2014 de Salud-Estrategia urgencias T-D.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OF 274E/2016 de Salud- Estrategia de U T-D, que modifica la anterior.</a:t>
            </a:r>
          </a:p>
          <a:p>
            <a:pPr lvl="0"/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190</TotalTime>
  <Words>919</Words>
  <Application>Microsoft Office PowerPoint</Application>
  <PresentationFormat>Presentación en pantalla (4:3)</PresentationFormat>
  <Paragraphs>229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2" baseType="lpstr">
      <vt:lpstr>Mirador</vt:lpstr>
      <vt:lpstr>Papel del TES dentro del servicio de emergencias sanitarias</vt:lpstr>
      <vt:lpstr>Diapositiva 2</vt:lpstr>
      <vt:lpstr>Normativa</vt:lpstr>
      <vt:lpstr>Transporte sanitario urgente</vt:lpstr>
      <vt:lpstr>Transporte sanitario urgente</vt:lpstr>
      <vt:lpstr>Transporte sanitario urgente</vt:lpstr>
      <vt:lpstr>Gestión de emergencias</vt:lpstr>
      <vt:lpstr>Gestión de emergencias</vt:lpstr>
      <vt:lpstr>Urgencias tiempo-dependientes</vt:lpstr>
      <vt:lpstr>Urgencias tiempo-dependientes</vt:lpstr>
      <vt:lpstr>Situación en Navarra</vt:lpstr>
      <vt:lpstr>Situación en navarra-centros </vt:lpstr>
      <vt:lpstr>Situación en navarra- tsu</vt:lpstr>
      <vt:lpstr>Situación en navarra- tsu</vt:lpstr>
      <vt:lpstr>Situación en navarra- tsu</vt:lpstr>
      <vt:lpstr>2018-19, proyectos fallidos</vt:lpstr>
      <vt:lpstr>Proyectos fallidos</vt:lpstr>
      <vt:lpstr>Proyectos fallidos</vt:lpstr>
      <vt:lpstr>Proyectos fallidos</vt:lpstr>
      <vt:lpstr>Proyectos fallidos</vt:lpstr>
      <vt:lpstr>Oportunidades de Mejora</vt:lpstr>
      <vt:lpstr>ACUERDO DE GOBIERNO PARA LA LEGISLATURA 2019-2023  </vt:lpstr>
      <vt:lpstr>Nuevo DF</vt:lpstr>
      <vt:lpstr>Sub dirección (competencias en TSU)</vt:lpstr>
      <vt:lpstr>METAS</vt:lpstr>
      <vt:lpstr>Proyectos en urgencias 2019-2023</vt:lpstr>
      <vt:lpstr>Proyectos en TSU</vt:lpstr>
      <vt:lpstr>Otros proyectos</vt:lpstr>
      <vt:lpstr>oportunidades</vt:lpstr>
      <vt:lpstr>oportunidades</vt:lpstr>
      <vt:lpstr>oportunidades</vt:lpstr>
    </vt:vector>
  </TitlesOfParts>
  <Company>SNS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Papel del TES dentro del servicio de emergencias sanitarias</dc:title>
  <dc:creator>Kiko Betelu Corcuera</dc:creator>
  <cp:lastModifiedBy>Kiko Betelu Corcuera</cp:lastModifiedBy>
  <cp:revision>26</cp:revision>
  <dcterms:created xsi:type="dcterms:W3CDTF">2019-10-31T15:16:10Z</dcterms:created>
  <dcterms:modified xsi:type="dcterms:W3CDTF">2019-11-08T12:16:02Z</dcterms:modified>
</cp:coreProperties>
</file>