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72" r:id="rId3"/>
    <p:sldId id="305" r:id="rId4"/>
    <p:sldId id="304" r:id="rId5"/>
    <p:sldId id="308" r:id="rId6"/>
    <p:sldId id="306" r:id="rId7"/>
    <p:sldId id="307" r:id="rId8"/>
    <p:sldId id="316" r:id="rId9"/>
    <p:sldId id="309" r:id="rId10"/>
    <p:sldId id="326" r:id="rId11"/>
    <p:sldId id="327" r:id="rId12"/>
    <p:sldId id="311" r:id="rId13"/>
    <p:sldId id="324" r:id="rId14"/>
    <p:sldId id="325" r:id="rId15"/>
    <p:sldId id="310" r:id="rId16"/>
    <p:sldId id="312" r:id="rId17"/>
    <p:sldId id="313" r:id="rId18"/>
    <p:sldId id="330" r:id="rId19"/>
    <p:sldId id="332" r:id="rId20"/>
    <p:sldId id="334" r:id="rId21"/>
    <p:sldId id="333" r:id="rId22"/>
    <p:sldId id="329" r:id="rId23"/>
    <p:sldId id="320" r:id="rId24"/>
    <p:sldId id="318" r:id="rId25"/>
    <p:sldId id="317" r:id="rId26"/>
    <p:sldId id="319" r:id="rId27"/>
    <p:sldId id="323" r:id="rId28"/>
    <p:sldId id="322" r:id="rId29"/>
    <p:sldId id="291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629AE-D121-4273-AED8-212890291382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5C0A6B1-520A-48AB-99F6-A7B3D082B773}">
      <dgm:prSet phldrT="[Texto]" custT="1"/>
      <dgm:spPr/>
      <dgm:t>
        <a:bodyPr/>
        <a:lstStyle/>
        <a:p>
          <a:r>
            <a:rPr lang="es-ES_tradnl" sz="1400" b="1" dirty="0" smtClean="0"/>
            <a:t>Dirección Operativa</a:t>
          </a:r>
          <a:endParaRPr lang="es-ES" sz="1400" b="1" dirty="0"/>
        </a:p>
      </dgm:t>
    </dgm:pt>
    <dgm:pt modelId="{D845E2DC-A89A-4B13-853D-FDE7C1A69E0F}" type="parTrans" cxnId="{D782223B-A6AE-4FEB-80F3-F87BB0EBC66C}">
      <dgm:prSet/>
      <dgm:spPr/>
      <dgm:t>
        <a:bodyPr/>
        <a:lstStyle/>
        <a:p>
          <a:endParaRPr lang="es-ES" sz="1200"/>
        </a:p>
      </dgm:t>
    </dgm:pt>
    <dgm:pt modelId="{A9D23F11-0157-43A6-BEAC-1F4CBAD0EA29}" type="sibTrans" cxnId="{D782223B-A6AE-4FEB-80F3-F87BB0EBC66C}">
      <dgm:prSet/>
      <dgm:spPr/>
      <dgm:t>
        <a:bodyPr/>
        <a:lstStyle/>
        <a:p>
          <a:endParaRPr lang="es-ES" sz="1200"/>
        </a:p>
      </dgm:t>
    </dgm:pt>
    <dgm:pt modelId="{0241726C-A6B3-420A-9282-F5137D71A128}">
      <dgm:prSet phldrT="[Texto]" custT="1"/>
      <dgm:spPr/>
      <dgm:t>
        <a:bodyPr/>
        <a:lstStyle/>
        <a:p>
          <a:r>
            <a:rPr lang="es-ES_tradnl" sz="1400" b="1" dirty="0" smtClean="0"/>
            <a:t>Jefe Operaciones</a:t>
          </a:r>
          <a:endParaRPr lang="es-ES" sz="1400" b="1" dirty="0"/>
        </a:p>
      </dgm:t>
    </dgm:pt>
    <dgm:pt modelId="{76B29673-1592-4B8D-8328-A8C39FB31A9D}" type="parTrans" cxnId="{CC316B6E-3866-4229-8EDE-E1C2DFE6996A}">
      <dgm:prSet/>
      <dgm:spPr/>
      <dgm:t>
        <a:bodyPr/>
        <a:lstStyle/>
        <a:p>
          <a:endParaRPr lang="es-ES" sz="1200"/>
        </a:p>
      </dgm:t>
    </dgm:pt>
    <dgm:pt modelId="{77E5EF81-7119-4164-9DD6-83E435E8B9F8}" type="sibTrans" cxnId="{CC316B6E-3866-4229-8EDE-E1C2DFE6996A}">
      <dgm:prSet/>
      <dgm:spPr/>
      <dgm:t>
        <a:bodyPr/>
        <a:lstStyle/>
        <a:p>
          <a:endParaRPr lang="es-ES" sz="1200"/>
        </a:p>
      </dgm:t>
    </dgm:pt>
    <dgm:pt modelId="{0495B766-BC75-4DAA-BB17-3D63A32C2BF1}">
      <dgm:prSet phldrT="[Texto]" custT="1"/>
      <dgm:spPr/>
      <dgm:t>
        <a:bodyPr/>
        <a:lstStyle/>
        <a:p>
          <a:r>
            <a:rPr lang="es-ES_tradnl" sz="1400" b="1" dirty="0" smtClean="0"/>
            <a:t>Mando CCUM</a:t>
          </a:r>
          <a:endParaRPr lang="es-ES" sz="1400" b="1" dirty="0"/>
        </a:p>
      </dgm:t>
    </dgm:pt>
    <dgm:pt modelId="{FB076BEB-11FB-40FA-957E-108418A6F860}" type="parTrans" cxnId="{80CA7FFA-A817-41D1-8C12-12DBE5FFD7A5}">
      <dgm:prSet/>
      <dgm:spPr/>
      <dgm:t>
        <a:bodyPr/>
        <a:lstStyle/>
        <a:p>
          <a:endParaRPr lang="es-ES" sz="1200"/>
        </a:p>
      </dgm:t>
    </dgm:pt>
    <dgm:pt modelId="{2F9D4107-F334-41E0-8B66-BB11447868C4}" type="sibTrans" cxnId="{80CA7FFA-A817-41D1-8C12-12DBE5FFD7A5}">
      <dgm:prSet/>
      <dgm:spPr/>
      <dgm:t>
        <a:bodyPr/>
        <a:lstStyle/>
        <a:p>
          <a:endParaRPr lang="es-ES" sz="1200"/>
        </a:p>
      </dgm:t>
    </dgm:pt>
    <dgm:pt modelId="{74AA867D-DEAF-4A74-843B-7EF5946AFBF5}">
      <dgm:prSet phldrT="[Texto]" custT="1"/>
      <dgm:spPr/>
      <dgm:t>
        <a:bodyPr/>
        <a:lstStyle/>
        <a:p>
          <a:r>
            <a:rPr lang="es-ES_tradnl" sz="1200" b="1" dirty="0" smtClean="0"/>
            <a:t>Jefe Operaciones</a:t>
          </a:r>
          <a:endParaRPr lang="es-ES" sz="1200" b="1" dirty="0"/>
        </a:p>
      </dgm:t>
    </dgm:pt>
    <dgm:pt modelId="{41FD9E20-A43B-4697-A28A-0573D81BD633}" type="parTrans" cxnId="{27D1F693-00F7-44AE-A808-3079BDE5416D}">
      <dgm:prSet/>
      <dgm:spPr/>
      <dgm:t>
        <a:bodyPr/>
        <a:lstStyle/>
        <a:p>
          <a:endParaRPr lang="es-ES" sz="1200"/>
        </a:p>
      </dgm:t>
    </dgm:pt>
    <dgm:pt modelId="{6E9D1821-6D3F-41F0-B9F5-8D25EAFB3C02}" type="sibTrans" cxnId="{27D1F693-00F7-44AE-A808-3079BDE5416D}">
      <dgm:prSet/>
      <dgm:spPr/>
      <dgm:t>
        <a:bodyPr/>
        <a:lstStyle/>
        <a:p>
          <a:endParaRPr lang="es-ES" sz="1200"/>
        </a:p>
      </dgm:t>
    </dgm:pt>
    <dgm:pt modelId="{B51BC111-AFF2-41C6-A91E-BA14F925D1A7}">
      <dgm:prSet phldrT="[Texto]" custT="1"/>
      <dgm:spPr/>
      <dgm:t>
        <a:bodyPr/>
        <a:lstStyle/>
        <a:p>
          <a:r>
            <a:rPr lang="es-ES_tradnl" sz="1400" b="1" dirty="0" smtClean="0"/>
            <a:t>Mandos TES</a:t>
          </a:r>
          <a:endParaRPr lang="es-ES" sz="1400" b="1" dirty="0"/>
        </a:p>
      </dgm:t>
    </dgm:pt>
    <dgm:pt modelId="{049C370F-7B14-4153-A5D5-C91CE2E34D53}" type="parTrans" cxnId="{1122362F-7F43-4BB6-BB1F-6AE5635CA621}">
      <dgm:prSet/>
      <dgm:spPr/>
      <dgm:t>
        <a:bodyPr/>
        <a:lstStyle/>
        <a:p>
          <a:endParaRPr lang="es-ES" sz="1200"/>
        </a:p>
      </dgm:t>
    </dgm:pt>
    <dgm:pt modelId="{615C826D-5D69-4932-BC49-2B9CC49CE30F}" type="sibTrans" cxnId="{1122362F-7F43-4BB6-BB1F-6AE5635CA621}">
      <dgm:prSet/>
      <dgm:spPr/>
      <dgm:t>
        <a:bodyPr/>
        <a:lstStyle/>
        <a:p>
          <a:endParaRPr lang="es-ES" sz="1200"/>
        </a:p>
      </dgm:t>
    </dgm:pt>
    <dgm:pt modelId="{22249642-8486-4CF7-9C71-E202C3EE2C81}">
      <dgm:prSet phldrT="[Texto]" custT="1"/>
      <dgm:spPr/>
      <dgm:t>
        <a:bodyPr/>
        <a:lstStyle/>
        <a:p>
          <a:r>
            <a:rPr lang="es-ES_tradnl" sz="1200" b="1" dirty="0" smtClean="0"/>
            <a:t>Jefe logística</a:t>
          </a:r>
          <a:endParaRPr lang="es-ES" sz="1200" b="1" dirty="0"/>
        </a:p>
      </dgm:t>
    </dgm:pt>
    <dgm:pt modelId="{B26DC1AD-6BD0-40CD-8AB9-89C0DE7E8AA7}" type="parTrans" cxnId="{FB617BBC-9632-475D-AE1F-C082C117F2CC}">
      <dgm:prSet/>
      <dgm:spPr/>
      <dgm:t>
        <a:bodyPr/>
        <a:lstStyle/>
        <a:p>
          <a:endParaRPr lang="es-ES" sz="1200"/>
        </a:p>
      </dgm:t>
    </dgm:pt>
    <dgm:pt modelId="{10785EC6-20BF-4194-86A8-BD23AC4B8353}" type="sibTrans" cxnId="{FB617BBC-9632-475D-AE1F-C082C117F2CC}">
      <dgm:prSet/>
      <dgm:spPr/>
      <dgm:t>
        <a:bodyPr/>
        <a:lstStyle/>
        <a:p>
          <a:endParaRPr lang="es-ES" sz="1200"/>
        </a:p>
      </dgm:t>
    </dgm:pt>
    <dgm:pt modelId="{4D00819E-327F-4463-9FD6-2E0D91BE00C7}">
      <dgm:prSet phldrT="[Texto]" custT="1"/>
      <dgm:spPr/>
      <dgm:t>
        <a:bodyPr/>
        <a:lstStyle/>
        <a:p>
          <a:r>
            <a:rPr lang="es-ES_tradnl" sz="1400" b="1" dirty="0" smtClean="0"/>
            <a:t>Medios IMV</a:t>
          </a:r>
          <a:endParaRPr lang="es-ES" sz="1400" b="1" dirty="0"/>
        </a:p>
      </dgm:t>
    </dgm:pt>
    <dgm:pt modelId="{023C1DD8-7FDA-4C8B-9C40-DA7715DFE83C}" type="parTrans" cxnId="{0DA63A7A-E5BF-4331-A417-7A1DA2B30216}">
      <dgm:prSet/>
      <dgm:spPr/>
      <dgm:t>
        <a:bodyPr/>
        <a:lstStyle/>
        <a:p>
          <a:endParaRPr lang="es-ES" sz="1200"/>
        </a:p>
      </dgm:t>
    </dgm:pt>
    <dgm:pt modelId="{1B1E02D0-90E4-42E5-9D54-1F35717D7926}" type="sibTrans" cxnId="{0DA63A7A-E5BF-4331-A417-7A1DA2B30216}">
      <dgm:prSet/>
      <dgm:spPr/>
      <dgm:t>
        <a:bodyPr/>
        <a:lstStyle/>
        <a:p>
          <a:endParaRPr lang="es-ES" sz="1200"/>
        </a:p>
      </dgm:t>
    </dgm:pt>
    <dgm:pt modelId="{EA167D3D-A5A4-4BC8-983E-CD48359924F1}">
      <dgm:prSet phldrT="[Texto]" custT="1"/>
      <dgm:spPr/>
      <dgm:t>
        <a:bodyPr/>
        <a:lstStyle/>
        <a:p>
          <a:r>
            <a:rPr lang="es-ES_tradnl" sz="1400" b="1" dirty="0" smtClean="0"/>
            <a:t>Vehículos de reserva</a:t>
          </a:r>
          <a:endParaRPr lang="es-ES" sz="1400" b="1" dirty="0"/>
        </a:p>
      </dgm:t>
    </dgm:pt>
    <dgm:pt modelId="{1A028DCD-CD83-41B3-9B6A-76677D75DB1D}" type="parTrans" cxnId="{02A0683C-DB2D-4A2A-8AF4-8A9DF120FF23}">
      <dgm:prSet/>
      <dgm:spPr/>
      <dgm:t>
        <a:bodyPr/>
        <a:lstStyle/>
        <a:p>
          <a:endParaRPr lang="es-ES" sz="1200"/>
        </a:p>
      </dgm:t>
    </dgm:pt>
    <dgm:pt modelId="{129BB9D6-DA11-42F2-AA06-0B8D079E346D}" type="sibTrans" cxnId="{02A0683C-DB2D-4A2A-8AF4-8A9DF120FF23}">
      <dgm:prSet/>
      <dgm:spPr/>
      <dgm:t>
        <a:bodyPr/>
        <a:lstStyle/>
        <a:p>
          <a:endParaRPr lang="es-ES" sz="1200"/>
        </a:p>
      </dgm:t>
    </dgm:pt>
    <dgm:pt modelId="{B8C85102-D394-4321-875A-325C503D38FD}">
      <dgm:prSet phldrT="[Texto]" custT="1"/>
      <dgm:spPr/>
      <dgm:t>
        <a:bodyPr/>
        <a:lstStyle/>
        <a:p>
          <a:r>
            <a:rPr lang="es-ES_tradnl" sz="1400" b="1" dirty="0" smtClean="0"/>
            <a:t>Jefe Logística</a:t>
          </a:r>
          <a:endParaRPr lang="es-ES" sz="1400" b="1" dirty="0"/>
        </a:p>
      </dgm:t>
    </dgm:pt>
    <dgm:pt modelId="{394D7137-0860-4D39-8C90-3F85ACF49CAD}" type="parTrans" cxnId="{87B4FD59-6CD4-48A7-9F7F-E29E93C79C0B}">
      <dgm:prSet/>
      <dgm:spPr/>
      <dgm:t>
        <a:bodyPr/>
        <a:lstStyle/>
        <a:p>
          <a:endParaRPr lang="es-ES" sz="1200"/>
        </a:p>
      </dgm:t>
    </dgm:pt>
    <dgm:pt modelId="{622F81BE-D1B7-42C6-A004-CDF994A93007}" type="sibTrans" cxnId="{87B4FD59-6CD4-48A7-9F7F-E29E93C79C0B}">
      <dgm:prSet/>
      <dgm:spPr/>
      <dgm:t>
        <a:bodyPr/>
        <a:lstStyle/>
        <a:p>
          <a:endParaRPr lang="es-ES" sz="1200"/>
        </a:p>
      </dgm:t>
    </dgm:pt>
    <dgm:pt modelId="{59E4F26E-41C7-46D7-AD90-6E137EAB7217}">
      <dgm:prSet phldrT="[Texto]" custT="1"/>
      <dgm:spPr/>
      <dgm:t>
        <a:bodyPr/>
        <a:lstStyle/>
        <a:p>
          <a:r>
            <a:rPr lang="es-ES_tradnl" sz="1400" b="1" dirty="0" smtClean="0"/>
            <a:t>TES Extra</a:t>
          </a:r>
          <a:endParaRPr lang="es-ES" sz="1400" b="1" dirty="0"/>
        </a:p>
      </dgm:t>
    </dgm:pt>
    <dgm:pt modelId="{3CC74479-73CA-4E12-9DB9-D284FFB06BD8}" type="parTrans" cxnId="{BF387336-85E7-468B-88F1-60BB13EC2A69}">
      <dgm:prSet/>
      <dgm:spPr/>
      <dgm:t>
        <a:bodyPr/>
        <a:lstStyle/>
        <a:p>
          <a:endParaRPr lang="es-ES" sz="1200"/>
        </a:p>
      </dgm:t>
    </dgm:pt>
    <dgm:pt modelId="{9421DA3D-585A-47E8-82DD-3196A2518318}" type="sibTrans" cxnId="{BF387336-85E7-468B-88F1-60BB13EC2A69}">
      <dgm:prSet/>
      <dgm:spPr/>
      <dgm:t>
        <a:bodyPr/>
        <a:lstStyle/>
        <a:p>
          <a:endParaRPr lang="es-ES" sz="1200"/>
        </a:p>
      </dgm:t>
    </dgm:pt>
    <dgm:pt modelId="{FDEEB9D0-4A5A-4AFD-9B1B-9FCF0D5E876B}">
      <dgm:prSet phldrT="[Texto]" custT="1"/>
      <dgm:spPr/>
      <dgm:t>
        <a:bodyPr/>
        <a:lstStyle/>
        <a:p>
          <a:r>
            <a:rPr lang="es-ES_tradnl" sz="1400" b="1" dirty="0" smtClean="0"/>
            <a:t>Equipo de logística</a:t>
          </a:r>
          <a:endParaRPr lang="es-ES" sz="1400" b="1" dirty="0"/>
        </a:p>
      </dgm:t>
    </dgm:pt>
    <dgm:pt modelId="{A4004315-6E47-4B84-8860-5E2D72C93898}" type="parTrans" cxnId="{23CD9D33-8F7C-44B6-B900-E82C4A017719}">
      <dgm:prSet/>
      <dgm:spPr/>
      <dgm:t>
        <a:bodyPr/>
        <a:lstStyle/>
        <a:p>
          <a:endParaRPr lang="es-ES" sz="1200"/>
        </a:p>
      </dgm:t>
    </dgm:pt>
    <dgm:pt modelId="{09754CC2-42A3-429C-B4CF-BE3EFA231D36}" type="sibTrans" cxnId="{23CD9D33-8F7C-44B6-B900-E82C4A017719}">
      <dgm:prSet/>
      <dgm:spPr/>
      <dgm:t>
        <a:bodyPr/>
        <a:lstStyle/>
        <a:p>
          <a:endParaRPr lang="es-ES" sz="1200"/>
        </a:p>
      </dgm:t>
    </dgm:pt>
    <dgm:pt modelId="{5264901A-75B6-4D06-B098-2DF66B16F861}">
      <dgm:prSet phldrT="[Texto]" custT="1"/>
      <dgm:spPr/>
      <dgm:t>
        <a:bodyPr/>
        <a:lstStyle/>
        <a:p>
          <a:r>
            <a:rPr lang="es-ES_tradnl" sz="1200" b="1" dirty="0" smtClean="0"/>
            <a:t>Mando CCUM</a:t>
          </a:r>
          <a:endParaRPr lang="es-ES" sz="1200" b="1" dirty="0"/>
        </a:p>
      </dgm:t>
    </dgm:pt>
    <dgm:pt modelId="{48B5E8E7-1574-4CF1-839C-4E459FF5EA97}" type="parTrans" cxnId="{D8A2E224-FAAF-42EF-A74C-A4BDCC1741D5}">
      <dgm:prSet/>
      <dgm:spPr/>
      <dgm:t>
        <a:bodyPr/>
        <a:lstStyle/>
        <a:p>
          <a:endParaRPr lang="es-ES" sz="1200"/>
        </a:p>
      </dgm:t>
    </dgm:pt>
    <dgm:pt modelId="{7BA88F54-C36C-4C7B-A03C-D07C0AF49030}" type="sibTrans" cxnId="{D8A2E224-FAAF-42EF-A74C-A4BDCC1741D5}">
      <dgm:prSet/>
      <dgm:spPr/>
      <dgm:t>
        <a:bodyPr/>
        <a:lstStyle/>
        <a:p>
          <a:endParaRPr lang="es-ES" sz="1200"/>
        </a:p>
      </dgm:t>
    </dgm:pt>
    <dgm:pt modelId="{73720ADB-030D-48F1-8B32-8E98E63A685C}">
      <dgm:prSet phldrT="[Texto]" custT="1"/>
      <dgm:spPr/>
      <dgm:t>
        <a:bodyPr/>
        <a:lstStyle/>
        <a:p>
          <a:r>
            <a:rPr lang="es-ES_tradnl" sz="1400" b="1" dirty="0" smtClean="0"/>
            <a:t>Operadores Extra</a:t>
          </a:r>
          <a:endParaRPr lang="es-ES" sz="1400" b="1" dirty="0"/>
        </a:p>
      </dgm:t>
    </dgm:pt>
    <dgm:pt modelId="{7596C947-6187-4E68-B2F9-6B7BFF93DF35}" type="parTrans" cxnId="{E293AA16-74AD-4A75-8488-965DCE393EF5}">
      <dgm:prSet/>
      <dgm:spPr/>
      <dgm:t>
        <a:bodyPr/>
        <a:lstStyle/>
        <a:p>
          <a:endParaRPr lang="es-ES" sz="1200"/>
        </a:p>
      </dgm:t>
    </dgm:pt>
    <dgm:pt modelId="{5FFDF934-36AA-413C-B542-7F32BE2C8406}" type="sibTrans" cxnId="{E293AA16-74AD-4A75-8488-965DCE393EF5}">
      <dgm:prSet/>
      <dgm:spPr/>
      <dgm:t>
        <a:bodyPr/>
        <a:lstStyle/>
        <a:p>
          <a:endParaRPr lang="es-ES" sz="1200"/>
        </a:p>
      </dgm:t>
    </dgm:pt>
    <dgm:pt modelId="{3F1313BC-C493-47EF-8260-0AB499DA3233}">
      <dgm:prSet phldrT="[Texto]" custT="1"/>
      <dgm:spPr/>
      <dgm:t>
        <a:bodyPr/>
        <a:lstStyle/>
        <a:p>
          <a:r>
            <a:rPr lang="es-ES_tradnl" sz="1400" b="1" dirty="0" smtClean="0"/>
            <a:t>Supervisión IMV</a:t>
          </a:r>
          <a:endParaRPr lang="es-ES" sz="1400" b="1" dirty="0"/>
        </a:p>
      </dgm:t>
    </dgm:pt>
    <dgm:pt modelId="{FADE410E-5536-4F8C-B04C-C9C0F4AC2BBC}" type="parTrans" cxnId="{05131B2A-C746-48C8-9800-91BBA2975906}">
      <dgm:prSet/>
      <dgm:spPr/>
      <dgm:t>
        <a:bodyPr/>
        <a:lstStyle/>
        <a:p>
          <a:endParaRPr lang="es-ES"/>
        </a:p>
      </dgm:t>
    </dgm:pt>
    <dgm:pt modelId="{042B37D6-4CB3-4B1E-BC54-944C247CB2F7}" type="sibTrans" cxnId="{05131B2A-C746-48C8-9800-91BBA2975906}">
      <dgm:prSet/>
      <dgm:spPr/>
      <dgm:t>
        <a:bodyPr/>
        <a:lstStyle/>
        <a:p>
          <a:endParaRPr lang="es-ES"/>
        </a:p>
      </dgm:t>
    </dgm:pt>
    <dgm:pt modelId="{30BD7AD5-3A09-4036-8690-7D2F3C917D05}" type="pres">
      <dgm:prSet presAssocID="{4BB629AE-D121-4273-AED8-2128902913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0A4E70-6DA0-4721-8D6D-A7033C9ABF62}" type="pres">
      <dgm:prSet presAssocID="{D5C0A6B1-520A-48AB-99F6-A7B3D082B773}" presName="composite" presStyleCnt="0"/>
      <dgm:spPr/>
    </dgm:pt>
    <dgm:pt modelId="{76CC37A7-F7A8-419B-8BE4-A20242FEBB86}" type="pres">
      <dgm:prSet presAssocID="{D5C0A6B1-520A-48AB-99F6-A7B3D082B77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AA3B5F-E27E-4041-860C-B3D8062C0514}" type="pres">
      <dgm:prSet presAssocID="{D5C0A6B1-520A-48AB-99F6-A7B3D082B77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099A71-8A9A-4240-8D02-BB3D1F914837}" type="pres">
      <dgm:prSet presAssocID="{A9D23F11-0157-43A6-BEAC-1F4CBAD0EA29}" presName="sp" presStyleCnt="0"/>
      <dgm:spPr/>
    </dgm:pt>
    <dgm:pt modelId="{8A648DCD-98A0-439F-A9C5-C73611780797}" type="pres">
      <dgm:prSet presAssocID="{74AA867D-DEAF-4A74-843B-7EF5946AFBF5}" presName="composite" presStyleCnt="0"/>
      <dgm:spPr/>
    </dgm:pt>
    <dgm:pt modelId="{3ED0F6F0-FD7E-4B6A-8325-CD0CEEC5C26C}" type="pres">
      <dgm:prSet presAssocID="{74AA867D-DEAF-4A74-843B-7EF5946AFBF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71A290-7062-4129-9140-C9760D07335E}" type="pres">
      <dgm:prSet presAssocID="{74AA867D-DEAF-4A74-843B-7EF5946AFBF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465CBD-10B7-4607-B560-EE6552339090}" type="pres">
      <dgm:prSet presAssocID="{6E9D1821-6D3F-41F0-B9F5-8D25EAFB3C02}" presName="sp" presStyleCnt="0"/>
      <dgm:spPr/>
    </dgm:pt>
    <dgm:pt modelId="{C07B2026-A43D-40A1-9120-D612B91EAC55}" type="pres">
      <dgm:prSet presAssocID="{22249642-8486-4CF7-9C71-E202C3EE2C81}" presName="composite" presStyleCnt="0"/>
      <dgm:spPr/>
    </dgm:pt>
    <dgm:pt modelId="{4CB5B81F-6760-4520-BE55-1077016B9BFE}" type="pres">
      <dgm:prSet presAssocID="{22249642-8486-4CF7-9C71-E202C3EE2C8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33E81C-CB86-496A-85EA-B3E8323887BB}" type="pres">
      <dgm:prSet presAssocID="{22249642-8486-4CF7-9C71-E202C3EE2C8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0AD474-3D66-45E7-96BC-969492BD1889}" type="pres">
      <dgm:prSet presAssocID="{10785EC6-20BF-4194-86A8-BD23AC4B8353}" presName="sp" presStyleCnt="0"/>
      <dgm:spPr/>
    </dgm:pt>
    <dgm:pt modelId="{B57961CB-FEC1-4E56-A157-EF6BF02288B3}" type="pres">
      <dgm:prSet presAssocID="{5264901A-75B6-4D06-B098-2DF66B16F861}" presName="composite" presStyleCnt="0"/>
      <dgm:spPr/>
    </dgm:pt>
    <dgm:pt modelId="{136AD682-FCAB-420E-8716-B62AA5CEC96C}" type="pres">
      <dgm:prSet presAssocID="{5264901A-75B6-4D06-B098-2DF66B16F86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A3B79A-0141-4690-8452-2CFFBBEE65A9}" type="pres">
      <dgm:prSet presAssocID="{5264901A-75B6-4D06-B098-2DF66B16F86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CD9D33-8F7C-44B6-B900-E82C4A017719}" srcId="{22249642-8486-4CF7-9C71-E202C3EE2C81}" destId="{FDEEB9D0-4A5A-4AFD-9B1B-9FCF0D5E876B}" srcOrd="2" destOrd="0" parTransId="{A4004315-6E47-4B84-8860-5E2D72C93898}" sibTransId="{09754CC2-42A3-429C-B4CF-BE3EFA231D36}"/>
    <dgm:cxn modelId="{CC316B6E-3866-4229-8EDE-E1C2DFE6996A}" srcId="{D5C0A6B1-520A-48AB-99F6-A7B3D082B773}" destId="{0241726C-A6B3-420A-9282-F5137D71A128}" srcOrd="0" destOrd="0" parTransId="{76B29673-1592-4B8D-8328-A8C39FB31A9D}" sibTransId="{77E5EF81-7119-4164-9DD6-83E435E8B9F8}"/>
    <dgm:cxn modelId="{83E961B0-EF2F-400D-AB5B-9F1F4B257F5D}" type="presOf" srcId="{74AA867D-DEAF-4A74-843B-7EF5946AFBF5}" destId="{3ED0F6F0-FD7E-4B6A-8325-CD0CEEC5C26C}" srcOrd="0" destOrd="0" presId="urn:microsoft.com/office/officeart/2005/8/layout/chevron2"/>
    <dgm:cxn modelId="{E293AA16-74AD-4A75-8488-965DCE393EF5}" srcId="{5264901A-75B6-4D06-B098-2DF66B16F861}" destId="{73720ADB-030D-48F1-8B32-8E98E63A685C}" srcOrd="0" destOrd="0" parTransId="{7596C947-6187-4E68-B2F9-6B7BFF93DF35}" sibTransId="{5FFDF934-36AA-413C-B542-7F32BE2C8406}"/>
    <dgm:cxn modelId="{AADB8F1A-9184-4974-831A-EFC58679F7D6}" type="presOf" srcId="{22249642-8486-4CF7-9C71-E202C3EE2C81}" destId="{4CB5B81F-6760-4520-BE55-1077016B9BFE}" srcOrd="0" destOrd="0" presId="urn:microsoft.com/office/officeart/2005/8/layout/chevron2"/>
    <dgm:cxn modelId="{A842AD17-7C92-4A54-9CD1-8BDA2C6DD2FC}" type="presOf" srcId="{FDEEB9D0-4A5A-4AFD-9B1B-9FCF0D5E876B}" destId="{E633E81C-CB86-496A-85EA-B3E8323887BB}" srcOrd="0" destOrd="2" presId="urn:microsoft.com/office/officeart/2005/8/layout/chevron2"/>
    <dgm:cxn modelId="{02A0683C-DB2D-4A2A-8AF4-8A9DF120FF23}" srcId="{22249642-8486-4CF7-9C71-E202C3EE2C81}" destId="{EA167D3D-A5A4-4BC8-983E-CD48359924F1}" srcOrd="1" destOrd="0" parTransId="{1A028DCD-CD83-41B3-9B6A-76677D75DB1D}" sibTransId="{129BB9D6-DA11-42F2-AA06-0B8D079E346D}"/>
    <dgm:cxn modelId="{AF054E3D-BF8F-41DD-BD42-AE38C3DCD898}" type="presOf" srcId="{4D00819E-327F-4463-9FD6-2E0D91BE00C7}" destId="{E633E81C-CB86-496A-85EA-B3E8323887BB}" srcOrd="0" destOrd="0" presId="urn:microsoft.com/office/officeart/2005/8/layout/chevron2"/>
    <dgm:cxn modelId="{ECF2C0D4-F133-4782-96A0-32CBD0BBF228}" type="presOf" srcId="{D5C0A6B1-520A-48AB-99F6-A7B3D082B773}" destId="{76CC37A7-F7A8-419B-8BE4-A20242FEBB86}" srcOrd="0" destOrd="0" presId="urn:microsoft.com/office/officeart/2005/8/layout/chevron2"/>
    <dgm:cxn modelId="{FB617BBC-9632-475D-AE1F-C082C117F2CC}" srcId="{4BB629AE-D121-4273-AED8-212890291382}" destId="{22249642-8486-4CF7-9C71-E202C3EE2C81}" srcOrd="2" destOrd="0" parTransId="{B26DC1AD-6BD0-40CD-8AB9-89C0DE7E8AA7}" sibTransId="{10785EC6-20BF-4194-86A8-BD23AC4B8353}"/>
    <dgm:cxn modelId="{4E4CF11F-032E-4A78-A4D4-08DA0172C06C}" type="presOf" srcId="{0495B766-BC75-4DAA-BB17-3D63A32C2BF1}" destId="{EEAA3B5F-E27E-4041-860C-B3D8062C0514}" srcOrd="0" destOrd="2" presId="urn:microsoft.com/office/officeart/2005/8/layout/chevron2"/>
    <dgm:cxn modelId="{2CDA0360-A9F0-49F7-B126-5DD711CC61D4}" type="presOf" srcId="{4BB629AE-D121-4273-AED8-212890291382}" destId="{30BD7AD5-3A09-4036-8690-7D2F3C917D05}" srcOrd="0" destOrd="0" presId="urn:microsoft.com/office/officeart/2005/8/layout/chevron2"/>
    <dgm:cxn modelId="{87B4FD59-6CD4-48A7-9F7F-E29E93C79C0B}" srcId="{D5C0A6B1-520A-48AB-99F6-A7B3D082B773}" destId="{B8C85102-D394-4321-875A-325C503D38FD}" srcOrd="1" destOrd="0" parTransId="{394D7137-0860-4D39-8C90-3F85ACF49CAD}" sibTransId="{622F81BE-D1B7-42C6-A004-CDF994A93007}"/>
    <dgm:cxn modelId="{F031CAD4-3630-4E2E-B105-2CF21F7E4295}" type="presOf" srcId="{EA167D3D-A5A4-4BC8-983E-CD48359924F1}" destId="{E633E81C-CB86-496A-85EA-B3E8323887BB}" srcOrd="0" destOrd="1" presId="urn:microsoft.com/office/officeart/2005/8/layout/chevron2"/>
    <dgm:cxn modelId="{0DA63A7A-E5BF-4331-A417-7A1DA2B30216}" srcId="{22249642-8486-4CF7-9C71-E202C3EE2C81}" destId="{4D00819E-327F-4463-9FD6-2E0D91BE00C7}" srcOrd="0" destOrd="0" parTransId="{023C1DD8-7FDA-4C8B-9C40-DA7715DFE83C}" sibTransId="{1B1E02D0-90E4-42E5-9D54-1F35717D7926}"/>
    <dgm:cxn modelId="{80CA7FFA-A817-41D1-8C12-12DBE5FFD7A5}" srcId="{D5C0A6B1-520A-48AB-99F6-A7B3D082B773}" destId="{0495B766-BC75-4DAA-BB17-3D63A32C2BF1}" srcOrd="2" destOrd="0" parTransId="{FB076BEB-11FB-40FA-957E-108418A6F860}" sibTransId="{2F9D4107-F334-41E0-8B66-BB11447868C4}"/>
    <dgm:cxn modelId="{D782223B-A6AE-4FEB-80F3-F87BB0EBC66C}" srcId="{4BB629AE-D121-4273-AED8-212890291382}" destId="{D5C0A6B1-520A-48AB-99F6-A7B3D082B773}" srcOrd="0" destOrd="0" parTransId="{D845E2DC-A89A-4B13-853D-FDE7C1A69E0F}" sibTransId="{A9D23F11-0157-43A6-BEAC-1F4CBAD0EA29}"/>
    <dgm:cxn modelId="{390FEFBA-2523-4FCB-88F4-31E4F1D3FEE9}" type="presOf" srcId="{3F1313BC-C493-47EF-8260-0AB499DA3233}" destId="{36A3B79A-0141-4690-8452-2CFFBBEE65A9}" srcOrd="0" destOrd="1" presId="urn:microsoft.com/office/officeart/2005/8/layout/chevron2"/>
    <dgm:cxn modelId="{D8A2E224-FAAF-42EF-A74C-A4BDCC1741D5}" srcId="{4BB629AE-D121-4273-AED8-212890291382}" destId="{5264901A-75B6-4D06-B098-2DF66B16F861}" srcOrd="3" destOrd="0" parTransId="{48B5E8E7-1574-4CF1-839C-4E459FF5EA97}" sibTransId="{7BA88F54-C36C-4C7B-A03C-D07C0AF49030}"/>
    <dgm:cxn modelId="{1122362F-7F43-4BB6-BB1F-6AE5635CA621}" srcId="{74AA867D-DEAF-4A74-843B-7EF5946AFBF5}" destId="{B51BC111-AFF2-41C6-A91E-BA14F925D1A7}" srcOrd="0" destOrd="0" parTransId="{049C370F-7B14-4153-A5D5-C91CE2E34D53}" sibTransId="{615C826D-5D69-4932-BC49-2B9CC49CE30F}"/>
    <dgm:cxn modelId="{E9743256-F9BF-4059-A09E-A93B4ECD7D23}" type="presOf" srcId="{B51BC111-AFF2-41C6-A91E-BA14F925D1A7}" destId="{8071A290-7062-4129-9140-C9760D07335E}" srcOrd="0" destOrd="0" presId="urn:microsoft.com/office/officeart/2005/8/layout/chevron2"/>
    <dgm:cxn modelId="{41A9EA38-496B-464B-93E8-B43B4C6C5C39}" type="presOf" srcId="{B8C85102-D394-4321-875A-325C503D38FD}" destId="{EEAA3B5F-E27E-4041-860C-B3D8062C0514}" srcOrd="0" destOrd="1" presId="urn:microsoft.com/office/officeart/2005/8/layout/chevron2"/>
    <dgm:cxn modelId="{F552F229-2845-454F-9108-E296F80DC6BB}" type="presOf" srcId="{0241726C-A6B3-420A-9282-F5137D71A128}" destId="{EEAA3B5F-E27E-4041-860C-B3D8062C0514}" srcOrd="0" destOrd="0" presId="urn:microsoft.com/office/officeart/2005/8/layout/chevron2"/>
    <dgm:cxn modelId="{27D1F693-00F7-44AE-A808-3079BDE5416D}" srcId="{4BB629AE-D121-4273-AED8-212890291382}" destId="{74AA867D-DEAF-4A74-843B-7EF5946AFBF5}" srcOrd="1" destOrd="0" parTransId="{41FD9E20-A43B-4697-A28A-0573D81BD633}" sibTransId="{6E9D1821-6D3F-41F0-B9F5-8D25EAFB3C02}"/>
    <dgm:cxn modelId="{4FB9D5F4-3B57-45F9-97B8-5435B73DF2FA}" type="presOf" srcId="{73720ADB-030D-48F1-8B32-8E98E63A685C}" destId="{36A3B79A-0141-4690-8452-2CFFBBEE65A9}" srcOrd="0" destOrd="0" presId="urn:microsoft.com/office/officeart/2005/8/layout/chevron2"/>
    <dgm:cxn modelId="{BF387336-85E7-468B-88F1-60BB13EC2A69}" srcId="{74AA867D-DEAF-4A74-843B-7EF5946AFBF5}" destId="{59E4F26E-41C7-46D7-AD90-6E137EAB7217}" srcOrd="1" destOrd="0" parTransId="{3CC74479-73CA-4E12-9DB9-D284FFB06BD8}" sibTransId="{9421DA3D-585A-47E8-82DD-3196A2518318}"/>
    <dgm:cxn modelId="{25EB3CEB-F212-4AE4-A8A7-3CE2F7ED4C88}" type="presOf" srcId="{5264901A-75B6-4D06-B098-2DF66B16F861}" destId="{136AD682-FCAB-420E-8716-B62AA5CEC96C}" srcOrd="0" destOrd="0" presId="urn:microsoft.com/office/officeart/2005/8/layout/chevron2"/>
    <dgm:cxn modelId="{05131B2A-C746-48C8-9800-91BBA2975906}" srcId="{5264901A-75B6-4D06-B098-2DF66B16F861}" destId="{3F1313BC-C493-47EF-8260-0AB499DA3233}" srcOrd="1" destOrd="0" parTransId="{FADE410E-5536-4F8C-B04C-C9C0F4AC2BBC}" sibTransId="{042B37D6-4CB3-4B1E-BC54-944C247CB2F7}"/>
    <dgm:cxn modelId="{0E8F924D-4011-40EC-B5AF-E1229BCE8D06}" type="presOf" srcId="{59E4F26E-41C7-46D7-AD90-6E137EAB7217}" destId="{8071A290-7062-4129-9140-C9760D07335E}" srcOrd="0" destOrd="1" presId="urn:microsoft.com/office/officeart/2005/8/layout/chevron2"/>
    <dgm:cxn modelId="{E5E0883C-EA60-4C1E-BBD3-D99719138E89}" type="presParOf" srcId="{30BD7AD5-3A09-4036-8690-7D2F3C917D05}" destId="{090A4E70-6DA0-4721-8D6D-A7033C9ABF62}" srcOrd="0" destOrd="0" presId="urn:microsoft.com/office/officeart/2005/8/layout/chevron2"/>
    <dgm:cxn modelId="{C6FF46D7-05A1-4E5B-B9C6-B7FB4B48858B}" type="presParOf" srcId="{090A4E70-6DA0-4721-8D6D-A7033C9ABF62}" destId="{76CC37A7-F7A8-419B-8BE4-A20242FEBB86}" srcOrd="0" destOrd="0" presId="urn:microsoft.com/office/officeart/2005/8/layout/chevron2"/>
    <dgm:cxn modelId="{73715FA4-8A0B-4877-978C-303192725315}" type="presParOf" srcId="{090A4E70-6DA0-4721-8D6D-A7033C9ABF62}" destId="{EEAA3B5F-E27E-4041-860C-B3D8062C0514}" srcOrd="1" destOrd="0" presId="urn:microsoft.com/office/officeart/2005/8/layout/chevron2"/>
    <dgm:cxn modelId="{51A37261-056C-4B25-B3E9-01F5FE3ECC5B}" type="presParOf" srcId="{30BD7AD5-3A09-4036-8690-7D2F3C917D05}" destId="{F7099A71-8A9A-4240-8D02-BB3D1F914837}" srcOrd="1" destOrd="0" presId="urn:microsoft.com/office/officeart/2005/8/layout/chevron2"/>
    <dgm:cxn modelId="{419A5603-916B-4BE5-A209-8F3E754A1B38}" type="presParOf" srcId="{30BD7AD5-3A09-4036-8690-7D2F3C917D05}" destId="{8A648DCD-98A0-439F-A9C5-C73611780797}" srcOrd="2" destOrd="0" presId="urn:microsoft.com/office/officeart/2005/8/layout/chevron2"/>
    <dgm:cxn modelId="{CB50387A-793A-4F30-A176-2BE6D2AAB22A}" type="presParOf" srcId="{8A648DCD-98A0-439F-A9C5-C73611780797}" destId="{3ED0F6F0-FD7E-4B6A-8325-CD0CEEC5C26C}" srcOrd="0" destOrd="0" presId="urn:microsoft.com/office/officeart/2005/8/layout/chevron2"/>
    <dgm:cxn modelId="{CCC41691-EAD3-4B9A-975B-D4552199D28E}" type="presParOf" srcId="{8A648DCD-98A0-439F-A9C5-C73611780797}" destId="{8071A290-7062-4129-9140-C9760D07335E}" srcOrd="1" destOrd="0" presId="urn:microsoft.com/office/officeart/2005/8/layout/chevron2"/>
    <dgm:cxn modelId="{832EA211-1DA8-4FC8-B8B2-C488F192AFF2}" type="presParOf" srcId="{30BD7AD5-3A09-4036-8690-7D2F3C917D05}" destId="{B5465CBD-10B7-4607-B560-EE6552339090}" srcOrd="3" destOrd="0" presId="urn:microsoft.com/office/officeart/2005/8/layout/chevron2"/>
    <dgm:cxn modelId="{8F5C0A9E-00AE-4013-AF96-A77A9C49A3E2}" type="presParOf" srcId="{30BD7AD5-3A09-4036-8690-7D2F3C917D05}" destId="{C07B2026-A43D-40A1-9120-D612B91EAC55}" srcOrd="4" destOrd="0" presId="urn:microsoft.com/office/officeart/2005/8/layout/chevron2"/>
    <dgm:cxn modelId="{32FC9D08-C190-4BB6-B8C1-FAE5AAE6803B}" type="presParOf" srcId="{C07B2026-A43D-40A1-9120-D612B91EAC55}" destId="{4CB5B81F-6760-4520-BE55-1077016B9BFE}" srcOrd="0" destOrd="0" presId="urn:microsoft.com/office/officeart/2005/8/layout/chevron2"/>
    <dgm:cxn modelId="{B91F98AD-EB4B-42B7-8BA0-947A44CF1AF0}" type="presParOf" srcId="{C07B2026-A43D-40A1-9120-D612B91EAC55}" destId="{E633E81C-CB86-496A-85EA-B3E8323887BB}" srcOrd="1" destOrd="0" presId="urn:microsoft.com/office/officeart/2005/8/layout/chevron2"/>
    <dgm:cxn modelId="{FBF56CCF-5860-4896-A06C-DE254DCABF0A}" type="presParOf" srcId="{30BD7AD5-3A09-4036-8690-7D2F3C917D05}" destId="{240AD474-3D66-45E7-96BC-969492BD1889}" srcOrd="5" destOrd="0" presId="urn:microsoft.com/office/officeart/2005/8/layout/chevron2"/>
    <dgm:cxn modelId="{053AACE4-0C9C-40BA-9207-7B452197EB24}" type="presParOf" srcId="{30BD7AD5-3A09-4036-8690-7D2F3C917D05}" destId="{B57961CB-FEC1-4E56-A157-EF6BF02288B3}" srcOrd="6" destOrd="0" presId="urn:microsoft.com/office/officeart/2005/8/layout/chevron2"/>
    <dgm:cxn modelId="{A508C8C1-0852-4F66-8394-1F85A3AE7351}" type="presParOf" srcId="{B57961CB-FEC1-4E56-A157-EF6BF02288B3}" destId="{136AD682-FCAB-420E-8716-B62AA5CEC96C}" srcOrd="0" destOrd="0" presId="urn:microsoft.com/office/officeart/2005/8/layout/chevron2"/>
    <dgm:cxn modelId="{BA764A62-FA12-404C-BFC4-21A2B4B8E935}" type="presParOf" srcId="{B57961CB-FEC1-4E56-A157-EF6BF02288B3}" destId="{36A3B79A-0141-4690-8452-2CFFBBEE65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C37A7-F7A8-419B-8BE4-A20242FEBB86}">
      <dsp:nvSpPr>
        <dsp:cNvPr id="0" name=""/>
        <dsp:cNvSpPr/>
      </dsp:nvSpPr>
      <dsp:spPr>
        <a:xfrm rot="5400000">
          <a:off x="-175637" y="179493"/>
          <a:ext cx="1170919" cy="8196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Dirección Operativa</a:t>
          </a:r>
          <a:endParaRPr lang="es-ES" sz="1400" b="1" kern="1200" dirty="0"/>
        </a:p>
      </dsp:txBody>
      <dsp:txXfrm rot="-5400000">
        <a:off x="2" y="413677"/>
        <a:ext cx="819643" cy="351276"/>
      </dsp:txXfrm>
    </dsp:sp>
    <dsp:sp modelId="{EEAA3B5F-E27E-4041-860C-B3D8062C0514}">
      <dsp:nvSpPr>
        <dsp:cNvPr id="0" name=""/>
        <dsp:cNvSpPr/>
      </dsp:nvSpPr>
      <dsp:spPr>
        <a:xfrm rot="5400000">
          <a:off x="4101109" y="-3277610"/>
          <a:ext cx="761497" cy="7324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1" kern="1200" dirty="0" smtClean="0"/>
            <a:t>Jefe Operaciones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1" kern="1200" dirty="0" smtClean="0"/>
            <a:t>Jefe Logística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1" kern="1200" dirty="0" smtClean="0"/>
            <a:t>Mando CCUM</a:t>
          </a:r>
          <a:endParaRPr lang="es-ES" sz="1400" b="1" kern="1200" dirty="0"/>
        </a:p>
      </dsp:txBody>
      <dsp:txXfrm rot="-5400000">
        <a:off x="819644" y="41028"/>
        <a:ext cx="7287256" cy="687151"/>
      </dsp:txXfrm>
    </dsp:sp>
    <dsp:sp modelId="{3ED0F6F0-FD7E-4B6A-8325-CD0CEEC5C26C}">
      <dsp:nvSpPr>
        <dsp:cNvPr id="0" name=""/>
        <dsp:cNvSpPr/>
      </dsp:nvSpPr>
      <dsp:spPr>
        <a:xfrm rot="5400000">
          <a:off x="-175637" y="1202773"/>
          <a:ext cx="1170919" cy="81964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Jefe Operaciones</a:t>
          </a:r>
          <a:endParaRPr lang="es-ES" sz="1200" b="1" kern="1200" dirty="0"/>
        </a:p>
      </dsp:txBody>
      <dsp:txXfrm rot="-5400000">
        <a:off x="2" y="1436957"/>
        <a:ext cx="819643" cy="351276"/>
      </dsp:txXfrm>
    </dsp:sp>
    <dsp:sp modelId="{8071A290-7062-4129-9140-C9760D07335E}">
      <dsp:nvSpPr>
        <dsp:cNvPr id="0" name=""/>
        <dsp:cNvSpPr/>
      </dsp:nvSpPr>
      <dsp:spPr>
        <a:xfrm rot="5400000">
          <a:off x="4101309" y="-2254529"/>
          <a:ext cx="761097" cy="7324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1" kern="1200" dirty="0" smtClean="0"/>
            <a:t>Mandos TES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1" kern="1200" dirty="0" smtClean="0"/>
            <a:t>TES Extra</a:t>
          </a:r>
          <a:endParaRPr lang="es-ES" sz="1400" b="1" kern="1200" dirty="0"/>
        </a:p>
      </dsp:txBody>
      <dsp:txXfrm rot="-5400000">
        <a:off x="819643" y="1064291"/>
        <a:ext cx="7287275" cy="686789"/>
      </dsp:txXfrm>
    </dsp:sp>
    <dsp:sp modelId="{4CB5B81F-6760-4520-BE55-1077016B9BFE}">
      <dsp:nvSpPr>
        <dsp:cNvPr id="0" name=""/>
        <dsp:cNvSpPr/>
      </dsp:nvSpPr>
      <dsp:spPr>
        <a:xfrm rot="5400000">
          <a:off x="-175637" y="2226054"/>
          <a:ext cx="1170919" cy="81964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Jefe logística</a:t>
          </a:r>
          <a:endParaRPr lang="es-ES" sz="1200" b="1" kern="1200" dirty="0"/>
        </a:p>
      </dsp:txBody>
      <dsp:txXfrm rot="-5400000">
        <a:off x="2" y="2460238"/>
        <a:ext cx="819643" cy="351276"/>
      </dsp:txXfrm>
    </dsp:sp>
    <dsp:sp modelId="{E633E81C-CB86-496A-85EA-B3E8323887BB}">
      <dsp:nvSpPr>
        <dsp:cNvPr id="0" name=""/>
        <dsp:cNvSpPr/>
      </dsp:nvSpPr>
      <dsp:spPr>
        <a:xfrm rot="5400000">
          <a:off x="4101309" y="-1231249"/>
          <a:ext cx="761097" cy="7324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1" kern="1200" dirty="0" smtClean="0"/>
            <a:t>Medios IMV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1" kern="1200" dirty="0" smtClean="0"/>
            <a:t>Vehículos de reserva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1" kern="1200" dirty="0" smtClean="0"/>
            <a:t>Equipo de logística</a:t>
          </a:r>
          <a:endParaRPr lang="es-ES" sz="1400" b="1" kern="1200" dirty="0"/>
        </a:p>
      </dsp:txBody>
      <dsp:txXfrm rot="-5400000">
        <a:off x="819643" y="2087571"/>
        <a:ext cx="7287275" cy="686789"/>
      </dsp:txXfrm>
    </dsp:sp>
    <dsp:sp modelId="{136AD682-FCAB-420E-8716-B62AA5CEC96C}">
      <dsp:nvSpPr>
        <dsp:cNvPr id="0" name=""/>
        <dsp:cNvSpPr/>
      </dsp:nvSpPr>
      <dsp:spPr>
        <a:xfrm rot="5400000">
          <a:off x="-175637" y="3249335"/>
          <a:ext cx="1170919" cy="8196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Mando CCUM</a:t>
          </a:r>
          <a:endParaRPr lang="es-ES" sz="1200" b="1" kern="1200" dirty="0"/>
        </a:p>
      </dsp:txBody>
      <dsp:txXfrm rot="-5400000">
        <a:off x="2" y="3483519"/>
        <a:ext cx="819643" cy="351276"/>
      </dsp:txXfrm>
    </dsp:sp>
    <dsp:sp modelId="{36A3B79A-0141-4690-8452-2CFFBBEE65A9}">
      <dsp:nvSpPr>
        <dsp:cNvPr id="0" name=""/>
        <dsp:cNvSpPr/>
      </dsp:nvSpPr>
      <dsp:spPr>
        <a:xfrm rot="5400000">
          <a:off x="4101309" y="-207968"/>
          <a:ext cx="761097" cy="7324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1" kern="1200" dirty="0" smtClean="0"/>
            <a:t>Operadores Extra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b="1" kern="1200" dirty="0" smtClean="0"/>
            <a:t>Supervisión IMV</a:t>
          </a:r>
          <a:endParaRPr lang="es-ES" sz="1400" b="1" kern="1200" dirty="0"/>
        </a:p>
      </dsp:txBody>
      <dsp:txXfrm rot="-5400000">
        <a:off x="819643" y="3110852"/>
        <a:ext cx="7287275" cy="686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9.jpe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.jpeg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4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12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11" Type="http://schemas.openxmlformats.org/officeDocument/2006/relationships/image" Target="../media/image59.jpeg"/><Relationship Id="rId5" Type="http://schemas.openxmlformats.org/officeDocument/2006/relationships/image" Target="../media/image55.jpeg"/><Relationship Id="rId10" Type="http://schemas.openxmlformats.org/officeDocument/2006/relationships/image" Target="../media/image40.jpeg"/><Relationship Id="rId4" Type="http://schemas.openxmlformats.org/officeDocument/2006/relationships/image" Target="../media/image4.png"/><Relationship Id="rId9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6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1052736"/>
            <a:ext cx="9226994" cy="483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9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764704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chemeClr val="tx2"/>
                </a:solidFill>
                <a:latin typeface="+mn-lt"/>
              </a:rPr>
              <a:t>Papel de los Médicos y Enfermeros CCUM061 en un IMV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55575" y="2202210"/>
            <a:ext cx="5280521" cy="446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000" b="1" u="sng" dirty="0" smtClean="0">
                <a:solidFill>
                  <a:schemeClr val="tx2"/>
                </a:solidFill>
                <a:latin typeface="+mn-lt"/>
              </a:rPr>
              <a:t>Funciones:</a:t>
            </a:r>
          </a:p>
          <a:p>
            <a:r>
              <a:rPr lang="es-ES_tradnl" sz="2000" b="1" dirty="0" smtClean="0">
                <a:solidFill>
                  <a:srgbClr val="FF0000"/>
                </a:solidFill>
                <a:latin typeface="+mn-lt"/>
              </a:rPr>
              <a:t>Activación del plan según nivel de </a:t>
            </a:r>
            <a:r>
              <a:rPr lang="es-ES_tradnl" sz="2000" b="1" u="sng" dirty="0" smtClean="0">
                <a:solidFill>
                  <a:srgbClr val="FF0000"/>
                </a:solidFill>
                <a:latin typeface="+mn-lt"/>
              </a:rPr>
              <a:t>gravedad previsible o posible número de víctimas</a:t>
            </a:r>
          </a:p>
          <a:p>
            <a:pPr marL="571500" indent="-571500" algn="l">
              <a:buFontTx/>
              <a:buChar char="-"/>
            </a:pPr>
            <a:r>
              <a:rPr lang="es-ES_tradnl" sz="1800" b="1" dirty="0" smtClean="0">
                <a:solidFill>
                  <a:schemeClr val="accent2"/>
                </a:solidFill>
                <a:latin typeface="+mn-lt"/>
              </a:rPr>
              <a:t>Comunicación de prealerta hospitalaria con recopilación de información:</a:t>
            </a:r>
          </a:p>
          <a:p>
            <a:pPr marL="1028700" lvl="1" indent="-571500">
              <a:buFontTx/>
              <a:buChar char="-"/>
            </a:pPr>
            <a:r>
              <a:rPr lang="es-ES_tradnl" sz="1600" b="1" dirty="0" smtClean="0">
                <a:solidFill>
                  <a:schemeClr val="accent2"/>
                </a:solidFill>
              </a:rPr>
              <a:t>Nº de víctimas</a:t>
            </a:r>
          </a:p>
          <a:p>
            <a:pPr marL="1028700" lvl="1" indent="-571500">
              <a:buFontTx/>
              <a:buChar char="-"/>
            </a:pPr>
            <a:r>
              <a:rPr lang="es-ES_tradnl" sz="1600" b="1" dirty="0" smtClean="0">
                <a:solidFill>
                  <a:schemeClr val="accent2"/>
                </a:solidFill>
              </a:rPr>
              <a:t>Gravedad / Patología</a:t>
            </a:r>
          </a:p>
          <a:p>
            <a:pPr marL="1028700" lvl="1" indent="-571500">
              <a:buFontTx/>
              <a:buChar char="-"/>
            </a:pPr>
            <a:r>
              <a:rPr lang="es-ES_tradnl" sz="1600" b="1" dirty="0" smtClean="0">
                <a:solidFill>
                  <a:schemeClr val="accent2"/>
                </a:solidFill>
              </a:rPr>
              <a:t>Disponibilidad hospitalaria de camas de urgencias, camas de UCI, respiradores…</a:t>
            </a:r>
          </a:p>
          <a:p>
            <a:pPr marL="571500" indent="-571500" algn="l">
              <a:buFontTx/>
              <a:buChar char="-"/>
            </a:pPr>
            <a:r>
              <a:rPr lang="es-ES_tradnl" sz="1800" b="1" u="sng" dirty="0" smtClean="0">
                <a:solidFill>
                  <a:schemeClr val="accent2"/>
                </a:solidFill>
              </a:rPr>
              <a:t>Orden de activación </a:t>
            </a:r>
            <a:r>
              <a:rPr lang="es-ES_tradnl" sz="1800" b="1" dirty="0" smtClean="0">
                <a:solidFill>
                  <a:schemeClr val="accent2"/>
                </a:solidFill>
              </a:rPr>
              <a:t>recursos internos y externos: personal extra SAMU061 /  Cruz Roja / Privados / TSNU</a:t>
            </a:r>
          </a:p>
          <a:p>
            <a:pPr marL="571500" indent="-571500" algn="l">
              <a:buFontTx/>
              <a:buChar char="-"/>
            </a:pPr>
            <a:r>
              <a:rPr lang="es-ES_tradnl" sz="1800" b="1" u="sng" dirty="0" smtClean="0">
                <a:solidFill>
                  <a:schemeClr val="accent2"/>
                </a:solidFill>
              </a:rPr>
              <a:t>Orden de destino </a:t>
            </a:r>
            <a:r>
              <a:rPr lang="es-ES_tradnl" sz="1800" b="1" dirty="0" smtClean="0">
                <a:solidFill>
                  <a:schemeClr val="accent2"/>
                </a:solidFill>
              </a:rPr>
              <a:t>de pacientes según patología clínica: el destino siempre lo indica CCUM.</a:t>
            </a:r>
          </a:p>
          <a:p>
            <a:pPr marL="571500" indent="-571500" algn="l">
              <a:buFontTx/>
              <a:buChar char="-"/>
            </a:pPr>
            <a:r>
              <a:rPr lang="es-ES_tradnl" sz="1800" b="1" dirty="0" smtClean="0">
                <a:solidFill>
                  <a:schemeClr val="accent2"/>
                </a:solidFill>
              </a:rPr>
              <a:t>Información a prensa / Dpto. Comunicación mediante dirección 061</a:t>
            </a:r>
          </a:p>
          <a:p>
            <a:pPr marL="571500" indent="-571500" algn="l">
              <a:buFontTx/>
              <a:buChar char="-"/>
            </a:pPr>
            <a:r>
              <a:rPr lang="es-ES_tradnl" sz="1800" b="1" dirty="0" smtClean="0">
                <a:solidFill>
                  <a:schemeClr val="accent2"/>
                </a:solidFill>
              </a:rPr>
              <a:t>Análisis permanente de la situación y necesidades.</a:t>
            </a:r>
            <a:endParaRPr lang="es-ES" sz="1800" b="1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C:\Users\s003846\Documents\GESAIB\Innovación-Mejora-Proyectos\Jornadas y congresos\UTESNA Navarra 2019\fotos\IMG_E347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3" y="4149080"/>
            <a:ext cx="3247377" cy="2153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7" name="Picture 3" descr="Resultado de imagen de teléfono rojo&quot;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3682" y="2202210"/>
            <a:ext cx="952203" cy="95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508102" y="3140968"/>
            <a:ext cx="3103361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CCUM recabará toda la información posible del incidente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167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764704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chemeClr val="tx2"/>
                </a:solidFill>
                <a:latin typeface="+mn-lt"/>
              </a:rPr>
              <a:t>Papel de los Médicos y Enfermeros CCUM061 en un IMV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49" name="Picture 1" descr="Recursos activar por ni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06" y="2276872"/>
            <a:ext cx="3100390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024139" cy="1438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467782"/>
            <a:ext cx="4041381" cy="205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7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chemeClr val="tx2"/>
                </a:solidFill>
                <a:latin typeface="+mn-lt"/>
              </a:rPr>
              <a:t>Papel de los Operadores del CCUM061 en un IMV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40329" y="2780928"/>
            <a:ext cx="5151751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u="sng" dirty="0" smtClean="0">
                <a:solidFill>
                  <a:schemeClr val="tx2"/>
                </a:solidFill>
                <a:latin typeface="+mn-lt"/>
              </a:rPr>
              <a:t>Funciones:</a:t>
            </a:r>
          </a:p>
          <a:p>
            <a:pPr algn="l"/>
            <a:endParaRPr lang="es-ES_tradnl" sz="4000" b="1" dirty="0" smtClean="0">
              <a:solidFill>
                <a:schemeClr val="tx2"/>
              </a:solidFill>
              <a:latin typeface="+mn-lt"/>
            </a:endParaRPr>
          </a:p>
          <a:p>
            <a:pPr marL="571500" indent="-571500" algn="l">
              <a:buFontTx/>
              <a:buChar char="-"/>
            </a:pPr>
            <a:r>
              <a:rPr lang="es-ES_tradnl" sz="4000" b="1" dirty="0" smtClean="0">
                <a:solidFill>
                  <a:schemeClr val="accent2"/>
                </a:solidFill>
                <a:latin typeface="+mn-lt"/>
              </a:rPr>
              <a:t>Activación y coordinación de medios: ordinarios y extraordinarios  públicos y privados.</a:t>
            </a:r>
          </a:p>
          <a:p>
            <a:pPr marL="571500" indent="-571500" algn="l">
              <a:buFontTx/>
              <a:buChar char="-"/>
            </a:pPr>
            <a:r>
              <a:rPr lang="es-ES_tradnl" sz="4000" b="1" dirty="0" smtClean="0">
                <a:solidFill>
                  <a:schemeClr val="accent2"/>
                </a:solidFill>
                <a:latin typeface="+mn-lt"/>
              </a:rPr>
              <a:t>Establecimientos de puntos de encuentro para personal fuera de la guardia y organización de su traslado.</a:t>
            </a:r>
          </a:p>
          <a:p>
            <a:pPr marL="571500" indent="-571500" algn="l">
              <a:buFontTx/>
              <a:buChar char="-"/>
            </a:pPr>
            <a:r>
              <a:rPr lang="es-ES_tradnl" sz="4000" b="1" dirty="0" smtClean="0">
                <a:solidFill>
                  <a:schemeClr val="accent2"/>
                </a:solidFill>
                <a:latin typeface="+mn-lt"/>
              </a:rPr>
              <a:t>Trazabilidad de medios y víctimas.</a:t>
            </a:r>
          </a:p>
          <a:p>
            <a:pPr marL="571500" indent="-571500" algn="l">
              <a:buFontTx/>
              <a:buChar char="-"/>
            </a:pPr>
            <a:r>
              <a:rPr lang="es-ES_tradnl" sz="4000" b="1" dirty="0" smtClean="0">
                <a:solidFill>
                  <a:schemeClr val="accent2"/>
                </a:solidFill>
                <a:latin typeface="+mn-lt"/>
              </a:rPr>
              <a:t>Comunicación con jefe PMA y Apolo 1 / Apolo 2</a:t>
            </a:r>
          </a:p>
          <a:p>
            <a:pPr marL="571500" indent="-571500" algn="l">
              <a:buFontTx/>
              <a:buChar char="-"/>
            </a:pPr>
            <a:r>
              <a:rPr lang="es-ES_tradnl" sz="4000" b="1" dirty="0" smtClean="0">
                <a:solidFill>
                  <a:schemeClr val="accent2"/>
                </a:solidFill>
                <a:latin typeface="+mn-lt"/>
              </a:rPr>
              <a:t>Registro de todos los datos en el sistema de información.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170" name="Picture 2" descr="C:\Users\s003846\Documents\GESAIB\Innovación-Mejora-Proyectos\Jornadas y congresos\UTESNA Navarra 2019\fotos\IMG_E347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086" y="2204864"/>
            <a:ext cx="3247377" cy="2153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218" name="Picture 2" descr="C:\Users\s003846\Documents\GESAIB\Innovación-Mejora-Proyectos\Jornadas y congresos\UTESNA Navarra 2019\fotos\IMG_E3506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1087" y="4840783"/>
            <a:ext cx="3247376" cy="1828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2 Flecha a la derecha con bandas"/>
          <p:cNvSpPr/>
          <p:nvPr/>
        </p:nvSpPr>
        <p:spPr>
          <a:xfrm rot="5400000">
            <a:off x="6426206" y="4239090"/>
            <a:ext cx="756084" cy="576064"/>
          </a:xfrm>
          <a:prstGeom prst="stripedRightArrow">
            <a:avLst>
              <a:gd name="adj1" fmla="val 50000"/>
              <a:gd name="adj2" fmla="val 71495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 la derecha con bandas"/>
          <p:cNvSpPr/>
          <p:nvPr/>
        </p:nvSpPr>
        <p:spPr>
          <a:xfrm rot="16200000">
            <a:off x="7074278" y="4167083"/>
            <a:ext cx="756084" cy="576064"/>
          </a:xfrm>
          <a:prstGeom prst="stripedRightArrow">
            <a:avLst>
              <a:gd name="adj1" fmla="val 50000"/>
              <a:gd name="adj2" fmla="val 71495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20" name="Picture 4" descr="Resultado de imagen de icono hospital&quot;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Flecha a la derecha con bandas"/>
          <p:cNvSpPr/>
          <p:nvPr/>
        </p:nvSpPr>
        <p:spPr>
          <a:xfrm rot="10800000">
            <a:off x="4572000" y="2708920"/>
            <a:ext cx="893082" cy="576064"/>
          </a:xfrm>
          <a:prstGeom prst="stripedRightArrow">
            <a:avLst>
              <a:gd name="adj1" fmla="val 50000"/>
              <a:gd name="adj2" fmla="val 71495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3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620688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chemeClr val="tx2"/>
                </a:solidFill>
                <a:latin typeface="+mn-lt"/>
              </a:rPr>
              <a:t>Comunicaciones CCUM061 / Unidades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3635" y="1628800"/>
            <a:ext cx="4308698" cy="22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4" y="3717032"/>
            <a:ext cx="4845705" cy="140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076" y="5146820"/>
            <a:ext cx="5602387" cy="156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16 Imagen" descr="Resultado de imagen de sepura stp9000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924051"/>
            <a:ext cx="1932985" cy="179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2408" y="3014961"/>
            <a:ext cx="1699903" cy="178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1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620688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chemeClr val="tx2"/>
                </a:solidFill>
                <a:latin typeface="+mn-lt"/>
              </a:rPr>
              <a:t>Comunicaciones CCUM061 / Unidades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4061" y="1772816"/>
            <a:ext cx="6806331" cy="49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6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chemeClr val="tx2"/>
                </a:solidFill>
                <a:latin typeface="+mn-lt"/>
              </a:rPr>
              <a:t>Papel de los Mandos del SAMU061 en un IMV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79512" y="1052736"/>
            <a:ext cx="4464496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u="sng" dirty="0" smtClean="0">
                <a:solidFill>
                  <a:schemeClr val="tx2"/>
                </a:solidFill>
                <a:latin typeface="+mn-lt"/>
              </a:rPr>
              <a:t>Mandos </a:t>
            </a:r>
            <a:r>
              <a:rPr lang="es-ES_tradnl" sz="2400" b="1" u="sng" dirty="0" smtClean="0">
                <a:solidFill>
                  <a:schemeClr val="tx2"/>
                </a:solidFill>
              </a:rPr>
              <a:t>GSAIB / </a:t>
            </a:r>
            <a:r>
              <a:rPr lang="es-ES_tradnl" sz="2400" b="1" u="sng" dirty="0" smtClean="0">
                <a:solidFill>
                  <a:schemeClr val="tx2"/>
                </a:solidFill>
                <a:latin typeface="+mn-lt"/>
              </a:rPr>
              <a:t>SAMU061:</a:t>
            </a:r>
          </a:p>
          <a:p>
            <a:pPr algn="l"/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-       Dirección Operativa</a:t>
            </a:r>
          </a:p>
          <a:p>
            <a:pPr marL="571500" indent="-571500" algn="l">
              <a:buFontTx/>
              <a:buChar char="-"/>
            </a:pP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Responsable Logística </a:t>
            </a:r>
          </a:p>
          <a:p>
            <a:pPr marL="571500" indent="-571500" algn="l">
              <a:buFontTx/>
              <a:buChar char="-"/>
            </a:pP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Responsable operaciones </a:t>
            </a:r>
            <a:endParaRPr lang="es-ES_tradnl" sz="2400" b="1" dirty="0" smtClean="0">
              <a:solidFill>
                <a:schemeClr val="tx2"/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Mando intermedio Operadores </a:t>
            </a:r>
            <a:endParaRPr lang="es-ES_tradnl" sz="2400" b="1" dirty="0" smtClean="0">
              <a:solidFill>
                <a:schemeClr val="tx2"/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Mandos intermedios </a:t>
            </a:r>
          </a:p>
        </p:txBody>
      </p:sp>
      <p:pic>
        <p:nvPicPr>
          <p:cNvPr id="8194" name="Picture 2" descr="C:\Users\s003846\Documents\GESAIB\Innovación-Mejora-Proyectos\Jornadas y congresos\UTESNA Navarra 2019\fotos\IMG_E348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4676978"/>
            <a:ext cx="2736304" cy="1920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5289409" y="1052736"/>
            <a:ext cx="4755199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u="sng" dirty="0" smtClean="0">
                <a:solidFill>
                  <a:schemeClr val="tx2"/>
                </a:solidFill>
                <a:latin typeface="+mn-lt"/>
              </a:rPr>
              <a:t>Mandos SAMU061:</a:t>
            </a:r>
          </a:p>
          <a:p>
            <a:pPr algn="l"/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-       Jefatura asistencial</a:t>
            </a:r>
          </a:p>
          <a:p>
            <a:pPr marL="571500" indent="-571500" algn="l">
              <a:buFontTx/>
              <a:buChar char="-"/>
            </a:pP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Dirección Enfermería</a:t>
            </a:r>
          </a:p>
          <a:p>
            <a:pPr marL="571500" indent="-571500" algn="l">
              <a:buFontTx/>
              <a:buChar char="-"/>
            </a:pP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Coordinadora CCUM061</a:t>
            </a:r>
            <a:endParaRPr lang="es-ES_tradnl" sz="2400" b="1" dirty="0" smtClean="0">
              <a:solidFill>
                <a:schemeClr val="tx2"/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Coordinador recursos materiales</a:t>
            </a:r>
          </a:p>
          <a:p>
            <a:pPr marL="571500" indent="-571500" algn="l">
              <a:buFontTx/>
              <a:buChar char="-"/>
            </a:pP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Coordinadores clínicos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83568" y="6237312"/>
            <a:ext cx="7928049" cy="593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 smtClean="0">
                <a:solidFill>
                  <a:schemeClr val="bg1"/>
                </a:solidFill>
                <a:latin typeface="+mn-lt"/>
              </a:rPr>
              <a:t>Mandos: gestionan y acuden al IMV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80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tx2"/>
                </a:solidFill>
              </a:rPr>
              <a:t>Papel de los Mandos TES y Operadores del SAMU061 en un IMV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65636758"/>
              </p:ext>
            </p:extLst>
          </p:nvPr>
        </p:nvGraphicFramePr>
        <p:xfrm>
          <a:off x="460374" y="2420888"/>
          <a:ext cx="8144073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C:\Users\s003846\Documents\GESAIB\Innovación-Mejora-Proyectos\Jornadas y congresos\UTESNA Navarra 2019\fotos\IMG_E3473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5280" y="2936822"/>
            <a:ext cx="5426515" cy="2796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519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764704"/>
            <a:ext cx="8883650" cy="1470025"/>
          </a:xfrm>
        </p:spPr>
        <p:txBody>
          <a:bodyPr>
            <a:normAutofit/>
          </a:bodyPr>
          <a:lstStyle/>
          <a:p>
            <a:r>
              <a:rPr lang="es-ES_tradnl" sz="3600" b="1" dirty="0">
                <a:solidFill>
                  <a:schemeClr val="tx2"/>
                </a:solidFill>
              </a:rPr>
              <a:t>Papel de los Mandos </a:t>
            </a:r>
            <a:r>
              <a:rPr lang="es-ES_tradnl" sz="3600" b="1" dirty="0" smtClean="0">
                <a:solidFill>
                  <a:schemeClr val="tx2"/>
                </a:solidFill>
              </a:rPr>
              <a:t>del </a:t>
            </a:r>
            <a:r>
              <a:rPr lang="es-ES_tradnl" sz="3600" b="1" dirty="0">
                <a:solidFill>
                  <a:schemeClr val="tx2"/>
                </a:solidFill>
              </a:rPr>
              <a:t>SAMU061 en un IMV</a:t>
            </a:r>
            <a:endParaRPr lang="es-ES" sz="36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-36512" y="3212976"/>
            <a:ext cx="8898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_tradnl" sz="2400" b="1" dirty="0" smtClean="0">
              <a:solidFill>
                <a:schemeClr val="tx2"/>
              </a:solidFill>
              <a:latin typeface="+mn-lt"/>
            </a:endParaRPr>
          </a:p>
          <a:p>
            <a:pPr algn="l"/>
            <a:endParaRPr lang="es-ES_tradnl" sz="2400" b="1" dirty="0" smtClean="0">
              <a:solidFill>
                <a:schemeClr val="tx2"/>
              </a:solidFill>
              <a:latin typeface="+mn-lt"/>
            </a:endParaRPr>
          </a:p>
          <a:p>
            <a:pPr marL="571500" indent="-571500" algn="l">
              <a:buFontTx/>
              <a:buChar char="-"/>
            </a:pP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Jefatura asistencial 061: Mando sanitario</a:t>
            </a:r>
          </a:p>
          <a:p>
            <a:pPr marL="571500" indent="-571500" algn="l">
              <a:buFontTx/>
              <a:buChar char="-"/>
            </a:pP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Dirección Operativa: APOLO 1</a:t>
            </a:r>
          </a:p>
          <a:p>
            <a:pPr marL="571500" indent="-571500" algn="l">
              <a:buFontTx/>
              <a:buChar char="-"/>
            </a:pP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Responsable operaciones: APOLO 1 vs APOLO 2.2</a:t>
            </a:r>
          </a:p>
          <a:p>
            <a:pPr marL="571500" indent="-571500" algn="l">
              <a:buFontTx/>
              <a:buChar char="-"/>
            </a:pPr>
            <a:r>
              <a:rPr lang="es-ES_tradnl" sz="2400" b="1" dirty="0">
                <a:solidFill>
                  <a:schemeClr val="tx2"/>
                </a:solidFill>
              </a:rPr>
              <a:t>Responsable </a:t>
            </a:r>
            <a:r>
              <a:rPr lang="es-ES_tradnl" sz="2400" b="1" dirty="0" smtClean="0">
                <a:solidFill>
                  <a:schemeClr val="tx2"/>
                </a:solidFill>
              </a:rPr>
              <a:t>Logística: APOLO 2.2 vs APOLO 3</a:t>
            </a:r>
            <a:endParaRPr lang="es-ES_tradnl" sz="2400" b="1" dirty="0">
              <a:solidFill>
                <a:schemeClr val="tx2"/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Mando intermedio Operadores: Supervisión CCUM.</a:t>
            </a:r>
          </a:p>
          <a:p>
            <a:pPr marL="571500" indent="-571500" algn="l">
              <a:buFontTx/>
              <a:buChar char="-"/>
            </a:pP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Mandos intermedios TES: APOLO 3 vs Asistencial / logística</a:t>
            </a:r>
            <a:endParaRPr lang="es-ES" sz="24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050" name="Picture 2" descr="C:\Users\s003846\Documents\GESAIB\Innovación-Mejora-Proyectos\Jornadas y congresos\UTESNA Navarra 2019\fotos\IMG_E348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2808312" cy="2106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1" name="Picture 3" descr="C:\Users\s003846\Documents\GESAIB\Innovación-Mejora-Proyectos\Jornadas y congresos\UTESNA Navarra 2019\fotos\IMG_E348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208984" cy="2308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2" name="Picture 4" descr="C:\Users\s003846\Documents\GESAIB\Innovación-Mejora-Proyectos\Jornadas y congresos\UTESNA Navarra 2019\fotos\78a05c81-d936-4d1e-a3d6-27a791031937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912" y="2226228"/>
            <a:ext cx="206444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1" name="Picture 2" descr="C:\Users\s003846\Documents\GESAIB\Innovación-Mejora-Proyectos\Jornadas y congresos\UTESNA Navarra 2019\fotos\IMG_E3513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4869160"/>
            <a:ext cx="1681868" cy="1315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6319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tx2"/>
                </a:solidFill>
              </a:rPr>
              <a:t>Papel de los </a:t>
            </a:r>
            <a:r>
              <a:rPr lang="es-ES_tradnl" sz="4000" b="1" dirty="0" smtClean="0">
                <a:solidFill>
                  <a:schemeClr val="tx2"/>
                </a:solidFill>
              </a:rPr>
              <a:t>Médicos del </a:t>
            </a:r>
            <a:r>
              <a:rPr lang="es-ES_tradnl" sz="4000" b="1" dirty="0">
                <a:solidFill>
                  <a:schemeClr val="tx2"/>
                </a:solidFill>
              </a:rPr>
              <a:t>SAMU061 en un IMV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40329" y="2492896"/>
            <a:ext cx="8898896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u="sng" dirty="0" smtClean="0">
                <a:solidFill>
                  <a:schemeClr val="tx2"/>
                </a:solidFill>
                <a:latin typeface="+mn-lt"/>
              </a:rPr>
              <a:t>Médico 1ª SVA en llegar al IMV:</a:t>
            </a:r>
          </a:p>
          <a:p>
            <a:pPr algn="l"/>
            <a:endParaRPr lang="es-ES_tradnl" sz="2400" b="1" u="sng" dirty="0" smtClean="0">
              <a:solidFill>
                <a:schemeClr val="tx2"/>
              </a:solidFill>
              <a:latin typeface="+mn-lt"/>
            </a:endParaRPr>
          </a:p>
          <a:p>
            <a:pPr marL="457200" indent="-457200" algn="l">
              <a:buFontTx/>
              <a:buChar char="-"/>
            </a:pP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Asume Mando Sanitario.</a:t>
            </a:r>
          </a:p>
          <a:p>
            <a:pPr marL="457200" indent="-457200" algn="l">
              <a:buFontTx/>
              <a:buChar char="-"/>
            </a:pP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Informa CCUM061 situación y número aproximado de víctimas.</a:t>
            </a:r>
          </a:p>
          <a:p>
            <a:pPr marL="457200" indent="-457200" algn="l">
              <a:buFontTx/>
              <a:buChar char="-"/>
            </a:pPr>
            <a:r>
              <a:rPr lang="es-ES" sz="2400" b="1" dirty="0">
                <a:solidFill>
                  <a:schemeClr val="tx2"/>
                </a:solidFill>
                <a:latin typeface="+mn-lt"/>
              </a:rPr>
              <a:t>PRIMERO ORGANIZAR Y LUEGO ASISTIR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SECTORIZAR.</a:t>
            </a:r>
          </a:p>
          <a:p>
            <a:pPr marL="457200" indent="-457200" algn="l">
              <a:buFontTx/>
              <a:buChar char="-"/>
            </a:pP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RE-INFORMAR </a:t>
            </a:r>
            <a:r>
              <a:rPr lang="es-ES" sz="2400" b="1" dirty="0">
                <a:solidFill>
                  <a:schemeClr val="tx2"/>
                </a:solidFill>
                <a:latin typeface="+mn-lt"/>
              </a:rPr>
              <a:t>a la 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CCUM.</a:t>
            </a:r>
          </a:p>
          <a:p>
            <a:pPr marL="457200" indent="-457200" algn="l">
              <a:buFontTx/>
              <a:buChar char="-"/>
            </a:pPr>
            <a:r>
              <a:rPr lang="es-ES" sz="2400" b="1" dirty="0">
                <a:solidFill>
                  <a:schemeClr val="tx2"/>
                </a:solidFill>
                <a:latin typeface="+mn-lt"/>
              </a:rPr>
              <a:t>Asignar 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funciones.</a:t>
            </a:r>
          </a:p>
          <a:p>
            <a:pPr marL="457200" indent="-457200" algn="l">
              <a:buFontTx/>
              <a:buChar char="-"/>
            </a:pPr>
            <a:r>
              <a:rPr lang="es-ES" sz="2400" b="1" dirty="0">
                <a:solidFill>
                  <a:schemeClr val="tx2"/>
                </a:solidFill>
                <a:latin typeface="+mn-lt"/>
              </a:rPr>
              <a:t>Relevo Mando Sanitario 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a Jefe asistencial / Dirección Enfermería.</a:t>
            </a:r>
            <a:endParaRPr lang="es-ES" sz="2400" b="1" dirty="0">
              <a:solidFill>
                <a:schemeClr val="tx2"/>
              </a:solidFill>
              <a:latin typeface="+mn-lt"/>
            </a:endParaRPr>
          </a:p>
          <a:p>
            <a:pPr marL="914400" lvl="1" indent="-457200">
              <a:buFontTx/>
              <a:buChar char="-"/>
            </a:pPr>
            <a:endParaRPr lang="es-ES" sz="1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" name="Picture 2" descr="C:\Users\s003846\Documents\GESAIB\Innovación-Mejora-Proyectos\Jornadas y congresos\UTESNA Navarra 2019\fotos\IMG_952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288147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814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tx2"/>
                </a:solidFill>
              </a:rPr>
              <a:t>Papel de los </a:t>
            </a:r>
            <a:r>
              <a:rPr lang="es-ES_tradnl" sz="4000" b="1" dirty="0" smtClean="0">
                <a:solidFill>
                  <a:schemeClr val="tx2"/>
                </a:solidFill>
              </a:rPr>
              <a:t>Médicos del </a:t>
            </a:r>
            <a:r>
              <a:rPr lang="es-ES_tradnl" sz="4000" b="1" dirty="0">
                <a:solidFill>
                  <a:schemeClr val="tx2"/>
                </a:solidFill>
              </a:rPr>
              <a:t>SAMU061 en un IMV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5496" y="2204864"/>
            <a:ext cx="8898896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u="sng" dirty="0" smtClean="0">
                <a:solidFill>
                  <a:schemeClr val="tx2"/>
                </a:solidFill>
                <a:latin typeface="+mn-lt"/>
              </a:rPr>
              <a:t>Médico 2ª SVA en llegar al IMV:</a:t>
            </a:r>
          </a:p>
          <a:p>
            <a:pPr algn="l"/>
            <a:endParaRPr lang="es-ES_tradnl" sz="2400" b="1" u="sng" dirty="0" smtClean="0">
              <a:solidFill>
                <a:schemeClr val="tx2"/>
              </a:solidFill>
              <a:latin typeface="+mn-lt"/>
            </a:endParaRPr>
          </a:p>
          <a:p>
            <a:pPr marL="457200" indent="-457200" algn="l">
              <a:buFontTx/>
              <a:buChar char="-"/>
            </a:pPr>
            <a:r>
              <a:rPr lang="es-ES_tradnl" sz="2400" b="1" dirty="0">
                <a:solidFill>
                  <a:schemeClr val="tx2"/>
                </a:solidFill>
                <a:latin typeface="+mn-lt"/>
              </a:rPr>
              <a:t>JEFE PUESTO SANITARIO AVANZADO</a:t>
            </a: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s-ES_tradnl" sz="2400" b="1" dirty="0">
                <a:solidFill>
                  <a:schemeClr val="tx2"/>
                </a:solidFill>
                <a:latin typeface="+mn-lt"/>
              </a:rPr>
              <a:t>CONTACTAR con MANDO </a:t>
            </a: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SANITARIO.</a:t>
            </a:r>
          </a:p>
          <a:p>
            <a:pPr marL="457200" indent="-457200" algn="l">
              <a:buFontTx/>
              <a:buChar char="-"/>
            </a:pPr>
            <a:r>
              <a:rPr lang="es-ES" sz="2400" b="1" dirty="0">
                <a:solidFill>
                  <a:schemeClr val="tx2"/>
                </a:solidFill>
                <a:latin typeface="+mn-lt"/>
              </a:rPr>
              <a:t>ORGANIZAR la estructuración del 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PSA.</a:t>
            </a:r>
          </a:p>
          <a:p>
            <a:pPr marL="457200" indent="-457200" algn="l">
              <a:buFontTx/>
              <a:buChar char="-"/>
            </a:pPr>
            <a:r>
              <a:rPr lang="es-ES" sz="2400" b="1" dirty="0">
                <a:solidFill>
                  <a:schemeClr val="tx2"/>
                </a:solidFill>
                <a:latin typeface="+mn-lt"/>
              </a:rPr>
              <a:t>GESTIONAR con el Jefe de </a:t>
            </a:r>
            <a:r>
              <a:rPr lang="es-ES" sz="2400" b="1" dirty="0" err="1">
                <a:solidFill>
                  <a:schemeClr val="tx2"/>
                </a:solidFill>
                <a:latin typeface="+mn-lt"/>
              </a:rPr>
              <a:t>triage</a:t>
            </a:r>
            <a:r>
              <a:rPr lang="es-ES" sz="2400" b="1" dirty="0">
                <a:solidFill>
                  <a:schemeClr val="tx2"/>
                </a:solidFill>
                <a:latin typeface="+mn-lt"/>
              </a:rPr>
              <a:t> el traslado 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de víctimas </a:t>
            </a:r>
            <a:r>
              <a:rPr lang="es-ES" sz="2400" b="1" dirty="0">
                <a:solidFill>
                  <a:schemeClr val="tx2"/>
                </a:solidFill>
                <a:latin typeface="+mn-lt"/>
              </a:rPr>
              <a:t>al 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PSA.</a:t>
            </a:r>
          </a:p>
          <a:p>
            <a:pPr marL="457200" indent="-457200" algn="l">
              <a:buFontTx/>
              <a:buChar char="-"/>
            </a:pPr>
            <a:r>
              <a:rPr lang="es-ES" sz="2400" b="1" dirty="0">
                <a:solidFill>
                  <a:schemeClr val="tx2"/>
                </a:solidFill>
                <a:latin typeface="+mn-lt"/>
              </a:rPr>
              <a:t>SUPERVISAR las prioridades de Estabilización 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según TRIAGE </a:t>
            </a:r>
            <a:r>
              <a:rPr lang="es-ES" sz="2400" b="1" dirty="0">
                <a:solidFill>
                  <a:schemeClr val="tx2"/>
                </a:solidFill>
                <a:latin typeface="+mn-lt"/>
              </a:rPr>
              <a:t>META distribuyendo las victimas a los profesionales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s-ES_tradnl" sz="2400" b="1" dirty="0">
                <a:solidFill>
                  <a:schemeClr val="tx2"/>
                </a:solidFill>
                <a:latin typeface="+mn-lt"/>
              </a:rPr>
              <a:t>ORGANIZAR la </a:t>
            </a: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evacuación.</a:t>
            </a:r>
          </a:p>
          <a:p>
            <a:pPr marL="457200" indent="-457200" algn="l">
              <a:buFontTx/>
              <a:buChar char="-"/>
            </a:pPr>
            <a:r>
              <a:rPr lang="es-ES" sz="2400" b="1" dirty="0">
                <a:solidFill>
                  <a:schemeClr val="tx2"/>
                </a:solidFill>
                <a:latin typeface="+mn-lt"/>
              </a:rPr>
              <a:t>COMUNICAR a Mando Sanitario/APOLO1</a:t>
            </a:r>
          </a:p>
          <a:p>
            <a:pPr algn="l"/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	o </a:t>
            </a:r>
            <a:r>
              <a:rPr lang="es-ES" sz="2400" b="1" dirty="0">
                <a:solidFill>
                  <a:schemeClr val="tx2"/>
                </a:solidFill>
                <a:latin typeface="+mn-lt"/>
              </a:rPr>
              <a:t>Necesidades de recursos.</a:t>
            </a:r>
          </a:p>
          <a:p>
            <a:pPr algn="l"/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	o </a:t>
            </a:r>
            <a:r>
              <a:rPr lang="es-ES" sz="2400" b="1" dirty="0">
                <a:solidFill>
                  <a:schemeClr val="tx2"/>
                </a:solidFill>
                <a:latin typeface="+mn-lt"/>
              </a:rPr>
              <a:t>Nº de victimas y categorización para 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la evacuación</a:t>
            </a:r>
            <a:r>
              <a:rPr lang="es-ES" sz="2400" b="1" dirty="0">
                <a:solidFill>
                  <a:schemeClr val="tx2"/>
                </a:solidFill>
                <a:latin typeface="+mn-lt"/>
              </a:rPr>
              <a:t>.</a:t>
            </a:r>
            <a:endParaRPr lang="es-ES_tradnl" sz="2400" b="1" dirty="0" smtClean="0">
              <a:solidFill>
                <a:schemeClr val="tx2"/>
              </a:solidFill>
              <a:latin typeface="+mn-lt"/>
            </a:endParaRPr>
          </a:p>
          <a:p>
            <a:pPr marL="914400" lvl="1" indent="-457200">
              <a:buFontTx/>
              <a:buChar char="-"/>
            </a:pPr>
            <a:endParaRPr lang="es-ES" sz="2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123" name="Picture 3" descr="C:\Users\s003846\Documents\GESAIB\Innovación-Mejora-Proyectos\Jornadas y congresos\UTESNA Navarra 2019\fotos\IMG_E350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7071" y="1916832"/>
            <a:ext cx="362945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973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0040" y="995022"/>
            <a:ext cx="7772400" cy="1470025"/>
          </a:xfrm>
        </p:spPr>
        <p:txBody>
          <a:bodyPr/>
          <a:lstStyle/>
          <a:p>
            <a:r>
              <a:rPr lang="es-ES_tradnl" b="1" dirty="0" smtClean="0">
                <a:solidFill>
                  <a:schemeClr val="tx2"/>
                </a:solidFill>
                <a:latin typeface="+mn-lt"/>
              </a:rPr>
              <a:t>TES y Operadores 061 </a:t>
            </a:r>
            <a:br>
              <a:rPr lang="es-ES_tradnl" b="1" dirty="0" smtClean="0">
                <a:solidFill>
                  <a:schemeClr val="tx2"/>
                </a:solidFill>
                <a:latin typeface="+mn-lt"/>
              </a:rPr>
            </a:br>
            <a:r>
              <a:rPr lang="es-ES_tradnl" b="1" dirty="0" smtClean="0">
                <a:solidFill>
                  <a:schemeClr val="tx2"/>
                </a:solidFill>
                <a:latin typeface="+mn-lt"/>
              </a:rPr>
              <a:t>en la gestión de IMV</a:t>
            </a:r>
            <a:endParaRPr lang="es-ES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C:\Users\s003846\Documents\GESAIB\Innovación-Mejora-Proyectos\Jornadas y congresos\UTESNA Navarra 2019\fotos\IMG_E351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101" y="2431694"/>
            <a:ext cx="6158259" cy="416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745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tx2"/>
                </a:solidFill>
              </a:rPr>
              <a:t>Papel de los </a:t>
            </a:r>
            <a:r>
              <a:rPr lang="es-ES_tradnl" sz="4000" b="1" dirty="0" smtClean="0">
                <a:solidFill>
                  <a:schemeClr val="tx2"/>
                </a:solidFill>
              </a:rPr>
              <a:t>Médicos del </a:t>
            </a:r>
            <a:r>
              <a:rPr lang="es-ES_tradnl" sz="4000" b="1" dirty="0">
                <a:solidFill>
                  <a:schemeClr val="tx2"/>
                </a:solidFill>
              </a:rPr>
              <a:t>SAMU061 en un IMV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69539" y="866965"/>
            <a:ext cx="3739929" cy="7567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683568" y="2276872"/>
            <a:ext cx="7928049" cy="593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 smtClean="0">
                <a:solidFill>
                  <a:schemeClr val="bg1"/>
                </a:solidFill>
                <a:latin typeface="+mn-lt"/>
              </a:rPr>
              <a:t>Sistema META </a:t>
            </a:r>
            <a:r>
              <a:rPr lang="es-ES_tradnl" sz="4000" b="1" dirty="0" err="1" smtClean="0">
                <a:solidFill>
                  <a:schemeClr val="bg1"/>
                </a:solidFill>
                <a:latin typeface="+mn-lt"/>
              </a:rPr>
              <a:t>triage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16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tx2"/>
                </a:solidFill>
              </a:rPr>
              <a:t>Papel de los </a:t>
            </a:r>
            <a:r>
              <a:rPr lang="es-ES_tradnl" sz="4000" b="1" dirty="0" smtClean="0">
                <a:solidFill>
                  <a:schemeClr val="tx2"/>
                </a:solidFill>
              </a:rPr>
              <a:t>Enfermeros del </a:t>
            </a:r>
            <a:r>
              <a:rPr lang="es-ES_tradnl" sz="4000" b="1" dirty="0">
                <a:solidFill>
                  <a:schemeClr val="tx2"/>
                </a:solidFill>
              </a:rPr>
              <a:t>SAMU061 en un IMV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40329" y="2780928"/>
            <a:ext cx="8898896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000" b="1" u="sng" dirty="0" smtClean="0">
                <a:solidFill>
                  <a:schemeClr val="tx2"/>
                </a:solidFill>
                <a:latin typeface="+mn-lt"/>
              </a:rPr>
              <a:t>Enfermero 1ª SVA en llegar al IMV:</a:t>
            </a:r>
          </a:p>
          <a:p>
            <a:pPr algn="l"/>
            <a:endParaRPr lang="es-ES_tradnl" sz="2000" b="1" u="sng" dirty="0" smtClean="0">
              <a:solidFill>
                <a:schemeClr val="tx2"/>
              </a:solidFill>
              <a:latin typeface="+mn-lt"/>
            </a:endParaRPr>
          </a:p>
          <a:p>
            <a:pPr marL="457200" indent="-457200" algn="l">
              <a:buFontTx/>
              <a:buChar char="-"/>
            </a:pPr>
            <a:r>
              <a:rPr lang="es-ES_tradnl" sz="2000" b="1" dirty="0">
                <a:solidFill>
                  <a:schemeClr val="tx2"/>
                </a:solidFill>
                <a:latin typeface="+mn-lt"/>
              </a:rPr>
              <a:t>JEFE PUESTO DE </a:t>
            </a:r>
            <a:r>
              <a:rPr lang="es-ES_tradnl" sz="2000" b="1" dirty="0" smtClean="0">
                <a:solidFill>
                  <a:schemeClr val="tx2"/>
                </a:solidFill>
                <a:latin typeface="+mn-lt"/>
              </a:rPr>
              <a:t>TRIAGE.</a:t>
            </a:r>
          </a:p>
          <a:p>
            <a:pPr marL="457200" indent="-457200" algn="l">
              <a:buFontTx/>
              <a:buChar char="-"/>
            </a:pPr>
            <a:r>
              <a:rPr lang="es-ES" sz="2000" b="1" dirty="0">
                <a:solidFill>
                  <a:schemeClr val="tx2"/>
                </a:solidFill>
                <a:latin typeface="+mn-lt"/>
              </a:rPr>
              <a:t>COMUNICACIÓN con MANDO SANITARIO/APOLO </a:t>
            </a:r>
            <a:r>
              <a:rPr lang="es-ES" sz="2000" b="1" dirty="0" smtClean="0">
                <a:solidFill>
                  <a:schemeClr val="tx2"/>
                </a:solidFill>
                <a:latin typeface="+mn-lt"/>
              </a:rPr>
              <a:t>1.</a:t>
            </a:r>
          </a:p>
          <a:p>
            <a:pPr marL="457200" indent="-457200" algn="l">
              <a:buFontTx/>
              <a:buChar char="-"/>
            </a:pPr>
            <a:r>
              <a:rPr lang="es-ES_tradnl" sz="2000" b="1" dirty="0">
                <a:solidFill>
                  <a:schemeClr val="tx2"/>
                </a:solidFill>
                <a:latin typeface="+mn-lt"/>
              </a:rPr>
              <a:t>INICIO DEL </a:t>
            </a:r>
            <a:r>
              <a:rPr lang="es-ES_tradnl" sz="2000" b="1" dirty="0" smtClean="0">
                <a:solidFill>
                  <a:schemeClr val="tx2"/>
                </a:solidFill>
                <a:latin typeface="+mn-lt"/>
              </a:rPr>
              <a:t>TRIAGE. </a:t>
            </a:r>
            <a:r>
              <a:rPr lang="es-ES" sz="2000" b="1" dirty="0">
                <a:solidFill>
                  <a:schemeClr val="tx2"/>
                </a:solidFill>
                <a:latin typeface="+mn-lt"/>
              </a:rPr>
              <a:t>Si no se puede iniciar, AYUDAR EN LA </a:t>
            </a:r>
            <a:r>
              <a:rPr lang="es-ES" sz="2000" b="1" dirty="0" smtClean="0">
                <a:solidFill>
                  <a:schemeClr val="tx2"/>
                </a:solidFill>
                <a:latin typeface="+mn-lt"/>
              </a:rPr>
              <a:t>SECTORIZACIÓN.</a:t>
            </a:r>
          </a:p>
          <a:p>
            <a:pPr marL="457200" indent="-457200" algn="l">
              <a:buFontTx/>
              <a:buChar char="-"/>
            </a:pPr>
            <a:r>
              <a:rPr lang="es-ES" sz="2000" b="1" dirty="0">
                <a:solidFill>
                  <a:schemeClr val="tx2"/>
                </a:solidFill>
                <a:latin typeface="+mn-lt"/>
              </a:rPr>
              <a:t>Coordinar el TRASLADO DE VÍCTIMAS al PUESTO DE TRIAGE (noria de rescate</a:t>
            </a:r>
            <a:r>
              <a:rPr lang="es-ES" sz="2000" b="1" dirty="0" smtClean="0">
                <a:solidFill>
                  <a:schemeClr val="tx2"/>
                </a:solidFill>
                <a:latin typeface="+mn-lt"/>
              </a:rPr>
              <a:t>).</a:t>
            </a:r>
          </a:p>
          <a:p>
            <a:pPr marL="457200" indent="-457200" algn="l">
              <a:buFontTx/>
              <a:buChar char="-"/>
            </a:pPr>
            <a:r>
              <a:rPr lang="es-ES" sz="2000" b="1" dirty="0">
                <a:solidFill>
                  <a:schemeClr val="tx2"/>
                </a:solidFill>
                <a:latin typeface="+mn-lt"/>
              </a:rPr>
              <a:t>APLICAR TRIAGE META y COLOCACIÓN DE </a:t>
            </a:r>
            <a:r>
              <a:rPr lang="es-ES" sz="2000" b="1" dirty="0" smtClean="0">
                <a:solidFill>
                  <a:schemeClr val="tx2"/>
                </a:solidFill>
                <a:latin typeface="+mn-lt"/>
              </a:rPr>
              <a:t>TARJETAS.</a:t>
            </a:r>
          </a:p>
          <a:p>
            <a:pPr marL="457200" indent="-457200" algn="l">
              <a:buFontTx/>
              <a:buChar char="-"/>
            </a:pPr>
            <a:r>
              <a:rPr lang="es-ES" sz="2000" b="1" dirty="0">
                <a:solidFill>
                  <a:schemeClr val="tx2"/>
                </a:solidFill>
                <a:latin typeface="+mn-lt"/>
              </a:rPr>
              <a:t>Coordinar y comunicar con PSA el TRASLADO DE VÍCTIMAS al PSA (noria de </a:t>
            </a:r>
            <a:r>
              <a:rPr lang="es-ES" sz="2000" b="1" dirty="0" smtClean="0">
                <a:solidFill>
                  <a:schemeClr val="tx2"/>
                </a:solidFill>
                <a:latin typeface="+mn-lt"/>
              </a:rPr>
              <a:t>«</a:t>
            </a:r>
            <a:r>
              <a:rPr lang="es-ES" sz="2000" b="1" dirty="0" err="1" smtClean="0">
                <a:solidFill>
                  <a:schemeClr val="tx2"/>
                </a:solidFill>
                <a:latin typeface="+mn-lt"/>
              </a:rPr>
              <a:t>camilleo</a:t>
            </a:r>
            <a:r>
              <a:rPr lang="es-ES" sz="2000" b="1" dirty="0" smtClean="0">
                <a:solidFill>
                  <a:schemeClr val="tx2"/>
                </a:solidFill>
                <a:latin typeface="+mn-lt"/>
              </a:rPr>
              <a:t>»).</a:t>
            </a:r>
          </a:p>
          <a:p>
            <a:pPr marL="457200" indent="-457200" algn="l">
              <a:buFontTx/>
              <a:buChar char="-"/>
            </a:pPr>
            <a:r>
              <a:rPr lang="es-ES" sz="2000" b="1" dirty="0">
                <a:solidFill>
                  <a:schemeClr val="tx2"/>
                </a:solidFill>
                <a:latin typeface="+mn-lt"/>
              </a:rPr>
              <a:t>Supervisar y organizar el AREA DE VERDES </a:t>
            </a:r>
            <a:r>
              <a:rPr lang="es-ES" sz="2000" b="1" dirty="0" smtClean="0">
                <a:solidFill>
                  <a:schemeClr val="tx2"/>
                </a:solidFill>
                <a:latin typeface="+mn-lt"/>
              </a:rPr>
              <a:t>( con el TES </a:t>
            </a:r>
            <a:r>
              <a:rPr lang="es-ES" sz="2000" b="1" dirty="0">
                <a:solidFill>
                  <a:schemeClr val="tx2"/>
                </a:solidFill>
                <a:latin typeface="+mn-lt"/>
              </a:rPr>
              <a:t>1º SVB</a:t>
            </a:r>
            <a:r>
              <a:rPr lang="es-ES" sz="2000" b="1" dirty="0" smtClean="0">
                <a:solidFill>
                  <a:schemeClr val="tx2"/>
                </a:solidFill>
                <a:latin typeface="+mn-lt"/>
              </a:rPr>
              <a:t>).</a:t>
            </a:r>
            <a:endParaRPr lang="es-ES_tradnl" sz="2000" b="1" dirty="0" smtClean="0">
              <a:solidFill>
                <a:schemeClr val="tx2"/>
              </a:solidFill>
              <a:latin typeface="+mn-lt"/>
            </a:endParaRPr>
          </a:p>
          <a:p>
            <a:pPr marL="457200" indent="-457200" algn="l">
              <a:buFontTx/>
              <a:buChar char="-"/>
            </a:pPr>
            <a:endParaRPr lang="es-ES" sz="1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147" name="Picture 3" descr="C:\Users\s003846\Documents\GESAIB\Innovación-Mejora-Proyectos\Jornadas y congresos\UTESNA Navarra 2019\fotos\IMG_E3519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2327548"/>
            <a:ext cx="4111472" cy="2180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804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tx2"/>
                </a:solidFill>
              </a:rPr>
              <a:t>Papel de los </a:t>
            </a:r>
            <a:r>
              <a:rPr lang="es-ES_tradnl" sz="4000" b="1" dirty="0" smtClean="0">
                <a:solidFill>
                  <a:schemeClr val="tx2"/>
                </a:solidFill>
              </a:rPr>
              <a:t>TES del </a:t>
            </a:r>
            <a:r>
              <a:rPr lang="es-ES_tradnl" sz="4000" b="1" dirty="0">
                <a:solidFill>
                  <a:schemeClr val="tx2"/>
                </a:solidFill>
              </a:rPr>
              <a:t>SAMU061 en un IMV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40329" y="2924944"/>
            <a:ext cx="8898896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u="sng" dirty="0" smtClean="0">
                <a:solidFill>
                  <a:schemeClr val="tx2"/>
                </a:solidFill>
                <a:latin typeface="+mn-lt"/>
              </a:rPr>
              <a:t>TES 1ª SVA en llegar al IMV:</a:t>
            </a:r>
          </a:p>
          <a:p>
            <a:pPr algn="l"/>
            <a:endParaRPr lang="es-ES_tradnl" sz="2400" b="1" u="sng" dirty="0" smtClean="0">
              <a:solidFill>
                <a:schemeClr val="tx2"/>
              </a:solidFill>
              <a:latin typeface="+mn-lt"/>
            </a:endParaRPr>
          </a:p>
          <a:p>
            <a:pPr marL="457200" indent="-457200" algn="l">
              <a:buFontTx/>
              <a:buChar char="-"/>
            </a:pPr>
            <a:r>
              <a:rPr lang="es-ES_tradnl" sz="2400" b="1" dirty="0">
                <a:solidFill>
                  <a:schemeClr val="tx2"/>
                </a:solidFill>
                <a:latin typeface="+mn-lt"/>
              </a:rPr>
              <a:t>JEFE DE </a:t>
            </a: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EVACUACION: APOLO 2</a:t>
            </a:r>
          </a:p>
          <a:p>
            <a:pPr marL="457200" indent="-457200" algn="l">
              <a:buFontTx/>
              <a:buChar char="-"/>
            </a:pPr>
            <a:r>
              <a:rPr lang="es-ES" sz="2400" b="1" dirty="0">
                <a:solidFill>
                  <a:schemeClr val="tx2"/>
                </a:solidFill>
                <a:latin typeface="+mn-lt"/>
              </a:rPr>
              <a:t>SECTORIZAR las distintas áreas en apoyo al 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Mando Sanitario.</a:t>
            </a:r>
          </a:p>
          <a:p>
            <a:pPr marL="457200" indent="-457200" algn="l">
              <a:buFontTx/>
              <a:buChar char="-"/>
            </a:pPr>
            <a:r>
              <a:rPr lang="es-ES_tradnl" sz="2400" b="1" dirty="0">
                <a:solidFill>
                  <a:schemeClr val="tx2"/>
                </a:solidFill>
                <a:latin typeface="+mn-lt"/>
              </a:rPr>
              <a:t>ORGANIZAR internamente las áreas de PSA y </a:t>
            </a: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PSE/</a:t>
            </a:r>
            <a:r>
              <a:rPr lang="es-ES_tradnl" sz="2400" b="1" dirty="0" err="1" smtClean="0">
                <a:solidFill>
                  <a:schemeClr val="tx2"/>
                </a:solidFill>
                <a:latin typeface="+mn-lt"/>
              </a:rPr>
              <a:t>PCAmb</a:t>
            </a:r>
            <a:r>
              <a:rPr lang="es-ES_tradnl" sz="2400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s-ES" sz="2400" b="1" dirty="0">
                <a:solidFill>
                  <a:schemeClr val="tx2"/>
                </a:solidFill>
                <a:latin typeface="+mn-lt"/>
              </a:rPr>
              <a:t>RELLENAR la HOJA DE 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TRAZABILIDAD</a:t>
            </a:r>
          </a:p>
          <a:p>
            <a:pPr marL="457200" indent="-457200" algn="l">
              <a:buFontTx/>
              <a:buChar char="-"/>
            </a:pPr>
            <a:r>
              <a:rPr lang="es-ES_tradnl" sz="2400" b="1" dirty="0">
                <a:solidFill>
                  <a:schemeClr val="tx2"/>
                </a:solidFill>
                <a:latin typeface="+mn-lt"/>
              </a:rPr>
              <a:t>Solicitar destino a centro útil según CCUM.</a:t>
            </a:r>
            <a:endParaRPr lang="es-ES_tradnl" sz="2400" b="1" dirty="0" smtClean="0">
              <a:solidFill>
                <a:schemeClr val="tx2"/>
              </a:solidFill>
              <a:latin typeface="+mn-lt"/>
            </a:endParaRPr>
          </a:p>
          <a:p>
            <a:pPr marL="914400" lvl="1" indent="-457200">
              <a:buFontTx/>
              <a:buChar char="-"/>
            </a:pPr>
            <a:endParaRPr lang="es-ES" sz="1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074" name="Picture 2" descr="C:\Users\s003846\Documents\GESAIB\Innovación-Mejora-Proyectos\Jornadas y congresos\UTESNA Navarra 2019\fotos\IMG_E349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" y="2016096"/>
            <a:ext cx="2810478" cy="182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075" name="Picture 3" descr="C:\Users\s003846\Documents\GESAIB\Innovación-Mejora-Proyectos\Jornadas y congresos\UTESNA Navarra 2019\fotos\IMG_E3515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5272" y="2276872"/>
            <a:ext cx="3785200" cy="2701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5456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tx2"/>
                </a:solidFill>
              </a:rPr>
              <a:t>Papel de los </a:t>
            </a:r>
            <a:r>
              <a:rPr lang="es-ES_tradnl" sz="4000" b="1" dirty="0" smtClean="0">
                <a:solidFill>
                  <a:schemeClr val="tx2"/>
                </a:solidFill>
              </a:rPr>
              <a:t>TES del </a:t>
            </a:r>
            <a:r>
              <a:rPr lang="es-ES_tradnl" sz="4000" b="1" dirty="0">
                <a:solidFill>
                  <a:schemeClr val="tx2"/>
                </a:solidFill>
              </a:rPr>
              <a:t>SAMU061 en un IMV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40329" y="1628800"/>
            <a:ext cx="4719703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u="sng" dirty="0" smtClean="0">
                <a:solidFill>
                  <a:schemeClr val="tx2"/>
                </a:solidFill>
                <a:latin typeface="+mn-lt"/>
              </a:rPr>
              <a:t>TES 1ª SVB / Funciones asistencial </a:t>
            </a:r>
            <a:r>
              <a:rPr lang="es-ES_tradnl" sz="2400" b="1" u="sng" dirty="0" smtClean="0">
                <a:solidFill>
                  <a:schemeClr val="accent2"/>
                </a:solidFill>
                <a:latin typeface="+mn-lt"/>
              </a:rPr>
              <a:t>si no ha llegado SVA</a:t>
            </a:r>
            <a:r>
              <a:rPr lang="es-ES_tradnl" sz="2400" b="1" u="sng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pPr algn="l"/>
            <a:endParaRPr lang="es-ES_tradnl" sz="2400" b="1" u="sng" dirty="0" smtClean="0">
              <a:solidFill>
                <a:schemeClr val="tx2"/>
              </a:solidFill>
              <a:latin typeface="+mn-lt"/>
            </a:endParaRPr>
          </a:p>
          <a:p>
            <a:pPr marL="457200" indent="-457200" algn="l">
              <a:buFontTx/>
              <a:buChar char="-"/>
            </a:pPr>
            <a:r>
              <a:rPr lang="es-ES" sz="2400" b="1" dirty="0">
                <a:solidFill>
                  <a:schemeClr val="tx2"/>
                </a:solidFill>
                <a:latin typeface="+mn-lt"/>
              </a:rPr>
              <a:t>Si es el PRIMER RECURSO EN LLEGAR, asumirá las 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funciones de </a:t>
            </a:r>
            <a:r>
              <a:rPr lang="es-ES" sz="2400" b="1" u="sng" dirty="0">
                <a:solidFill>
                  <a:schemeClr val="tx2"/>
                </a:solidFill>
                <a:latin typeface="+mn-lt"/>
              </a:rPr>
              <a:t>Mando sanitario </a:t>
            </a:r>
            <a:r>
              <a:rPr lang="es-ES" sz="2400" b="1" dirty="0">
                <a:solidFill>
                  <a:schemeClr val="tx2"/>
                </a:solidFill>
                <a:latin typeface="+mn-lt"/>
              </a:rPr>
              <a:t>hasta llegada de 1º medico.</a:t>
            </a:r>
            <a:endParaRPr lang="es-ES" sz="1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170" name="Picture 2" descr="C:\Users\s003846\Documents\GESAIB\Innovación-Mejora-Proyectos\Jornadas y congresos\UTESNA Navarra 2019\fotos\IMG_E349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3367" y="2348880"/>
            <a:ext cx="3600400" cy="4338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835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tx2"/>
                </a:solidFill>
              </a:rPr>
              <a:t>Papel de los </a:t>
            </a:r>
            <a:r>
              <a:rPr lang="es-ES_tradnl" sz="4000" b="1" dirty="0" smtClean="0">
                <a:solidFill>
                  <a:schemeClr val="tx2"/>
                </a:solidFill>
              </a:rPr>
              <a:t>TES del </a:t>
            </a:r>
            <a:r>
              <a:rPr lang="es-ES_tradnl" sz="4000" b="1" dirty="0">
                <a:solidFill>
                  <a:schemeClr val="tx2"/>
                </a:solidFill>
              </a:rPr>
              <a:t>SAMU061 en un IMV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40329" y="908720"/>
            <a:ext cx="8898896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u="sng" dirty="0" smtClean="0">
                <a:solidFill>
                  <a:schemeClr val="tx2"/>
                </a:solidFill>
                <a:latin typeface="+mn-lt"/>
              </a:rPr>
              <a:t>TES </a:t>
            </a:r>
            <a:r>
              <a:rPr lang="es-ES_tradnl" sz="2400" b="1" u="sng" dirty="0">
                <a:solidFill>
                  <a:schemeClr val="tx2"/>
                </a:solidFill>
              </a:rPr>
              <a:t>1ª</a:t>
            </a:r>
            <a:r>
              <a:rPr lang="es-ES_tradnl" sz="2400" b="1" u="sng" dirty="0" smtClean="0">
                <a:solidFill>
                  <a:schemeClr val="tx2"/>
                </a:solidFill>
                <a:latin typeface="+mn-lt"/>
              </a:rPr>
              <a:t> SVB / Funciones conductor </a:t>
            </a:r>
            <a:r>
              <a:rPr lang="es-ES_tradnl" sz="2400" b="1" u="sng" dirty="0" smtClean="0">
                <a:solidFill>
                  <a:schemeClr val="accent2"/>
                </a:solidFill>
                <a:latin typeface="+mn-lt"/>
              </a:rPr>
              <a:t>si no ha llegado SVA</a:t>
            </a:r>
            <a:r>
              <a:rPr lang="es-ES_tradnl" sz="2400" b="1" u="sng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pPr algn="l"/>
            <a:endParaRPr lang="es-ES_tradnl" sz="2400" b="1" u="sng" dirty="0" smtClean="0">
              <a:solidFill>
                <a:schemeClr val="tx2"/>
              </a:solidFill>
              <a:latin typeface="+mn-lt"/>
            </a:endParaRPr>
          </a:p>
          <a:p>
            <a:pPr marL="457200" indent="-457200" algn="l">
              <a:buFontTx/>
              <a:buChar char="-"/>
            </a:pPr>
            <a:r>
              <a:rPr lang="es-ES" sz="2400" b="1" dirty="0">
                <a:solidFill>
                  <a:schemeClr val="tx2"/>
                </a:solidFill>
                <a:latin typeface="+mn-lt"/>
              </a:rPr>
              <a:t>SI ES EL PRIMER RECURSO EN LLEGAR, hasta la llegada 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del SVA asumirá:</a:t>
            </a:r>
          </a:p>
          <a:p>
            <a:pPr marL="457200" indent="-457200" algn="l">
              <a:buFontTx/>
              <a:buChar char="-"/>
            </a:pP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Si </a:t>
            </a:r>
            <a:r>
              <a:rPr lang="es-ES" sz="2400" b="1" dirty="0">
                <a:solidFill>
                  <a:schemeClr val="tx2"/>
                </a:solidFill>
                <a:latin typeface="+mn-lt"/>
              </a:rPr>
              <a:t>es posible realizar </a:t>
            </a:r>
            <a:r>
              <a:rPr lang="es-ES" sz="2400" b="1" u="sng" dirty="0" err="1" smtClean="0">
                <a:solidFill>
                  <a:schemeClr val="tx2"/>
                </a:solidFill>
                <a:latin typeface="+mn-lt"/>
              </a:rPr>
              <a:t>Triage</a:t>
            </a:r>
            <a:r>
              <a:rPr lang="es-ES" sz="2400" b="1" dirty="0">
                <a:solidFill>
                  <a:schemeClr val="tx2"/>
                </a:solidFill>
                <a:latin typeface="+mn-lt"/>
              </a:rPr>
              <a:t>, comenzar </a:t>
            </a:r>
            <a:r>
              <a:rPr lang="es-ES" sz="2400" b="1" dirty="0" err="1">
                <a:solidFill>
                  <a:schemeClr val="tx2"/>
                </a:solidFill>
                <a:latin typeface="+mn-lt"/>
              </a:rPr>
              <a:t>Triage</a:t>
            </a:r>
            <a:r>
              <a:rPr lang="es-ES" sz="2400" b="1" dirty="0">
                <a:solidFill>
                  <a:schemeClr val="tx2"/>
                </a:solidFill>
                <a:latin typeface="+mn-lt"/>
              </a:rPr>
              <a:t> Básico</a:t>
            </a:r>
          </a:p>
          <a:p>
            <a:pPr marL="457200" indent="-457200" algn="l">
              <a:buFontTx/>
              <a:buChar char="-"/>
            </a:pP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Si </a:t>
            </a:r>
            <a:r>
              <a:rPr lang="es-ES" sz="2400" b="1" dirty="0">
                <a:solidFill>
                  <a:schemeClr val="tx2"/>
                </a:solidFill>
                <a:latin typeface="+mn-lt"/>
              </a:rPr>
              <a:t>no es posible el </a:t>
            </a:r>
            <a:r>
              <a:rPr lang="es-ES" sz="2400" b="1" dirty="0" err="1" smtClean="0">
                <a:solidFill>
                  <a:schemeClr val="tx2"/>
                </a:solidFill>
                <a:latin typeface="+mn-lt"/>
              </a:rPr>
              <a:t>Triage</a:t>
            </a:r>
            <a:r>
              <a:rPr lang="es-ES" sz="2400" b="1" dirty="0">
                <a:solidFill>
                  <a:schemeClr val="tx2"/>
                </a:solidFill>
                <a:latin typeface="+mn-lt"/>
              </a:rPr>
              <a:t>, ayudar en la </a:t>
            </a:r>
            <a:r>
              <a:rPr lang="es-ES" sz="2400" b="1" u="sng" dirty="0" smtClean="0">
                <a:solidFill>
                  <a:schemeClr val="tx2"/>
                </a:solidFill>
                <a:latin typeface="+mn-lt"/>
              </a:rPr>
              <a:t>Sectorización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.</a:t>
            </a:r>
            <a:endParaRPr lang="es-ES" sz="1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812" y="4363230"/>
            <a:ext cx="4153768" cy="230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39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542385"/>
            <a:ext cx="1988105" cy="194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" b="123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6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tx2"/>
                </a:solidFill>
              </a:rPr>
              <a:t>Papel de los </a:t>
            </a:r>
            <a:r>
              <a:rPr lang="es-ES_tradnl" sz="4000" b="1" dirty="0" smtClean="0">
                <a:solidFill>
                  <a:schemeClr val="tx2"/>
                </a:solidFill>
              </a:rPr>
              <a:t>TES del </a:t>
            </a:r>
            <a:r>
              <a:rPr lang="es-ES_tradnl" sz="4000" b="1" dirty="0">
                <a:solidFill>
                  <a:schemeClr val="tx2"/>
                </a:solidFill>
              </a:rPr>
              <a:t>SAMU061 en un IMV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07504" y="2132856"/>
            <a:ext cx="5079743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u="sng" dirty="0" smtClean="0">
                <a:solidFill>
                  <a:schemeClr val="tx2"/>
                </a:solidFill>
                <a:latin typeface="+mn-lt"/>
              </a:rPr>
              <a:t>TES </a:t>
            </a:r>
            <a:r>
              <a:rPr lang="es-ES_tradnl" sz="2400" b="1" u="sng" dirty="0">
                <a:solidFill>
                  <a:schemeClr val="tx2"/>
                </a:solidFill>
              </a:rPr>
              <a:t>1ª </a:t>
            </a:r>
            <a:r>
              <a:rPr lang="es-ES_tradnl" sz="2400" b="1" u="sng" dirty="0" smtClean="0">
                <a:solidFill>
                  <a:schemeClr val="tx2"/>
                </a:solidFill>
                <a:latin typeface="+mn-lt"/>
              </a:rPr>
              <a:t>SVB / funciones conductor cuando hay presente SVA:</a:t>
            </a:r>
          </a:p>
          <a:p>
            <a:pPr algn="l"/>
            <a:endParaRPr lang="es-ES_tradnl" sz="2400" b="1" u="sng" dirty="0" smtClean="0">
              <a:solidFill>
                <a:schemeClr val="tx2"/>
              </a:solidFill>
              <a:latin typeface="+mn-lt"/>
            </a:endParaRPr>
          </a:p>
          <a:p>
            <a:pPr marL="457200" indent="-457200" algn="l">
              <a:buFontTx/>
              <a:buChar char="-"/>
            </a:pPr>
            <a:r>
              <a:rPr lang="es-ES" sz="2400" b="1" dirty="0">
                <a:solidFill>
                  <a:schemeClr val="tx2"/>
                </a:solidFill>
                <a:latin typeface="+mn-lt"/>
              </a:rPr>
              <a:t>ORGANIZAR el área de verdes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s-ES" sz="2400" b="1" dirty="0">
                <a:solidFill>
                  <a:schemeClr val="tx2"/>
                </a:solidFill>
                <a:latin typeface="+mn-lt"/>
              </a:rPr>
              <a:t>Reevaluar con método START: si algún 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cambio, comunicarlo </a:t>
            </a:r>
            <a:r>
              <a:rPr lang="es-ES" sz="2400" b="1" dirty="0">
                <a:solidFill>
                  <a:schemeClr val="tx2"/>
                </a:solidFill>
                <a:latin typeface="+mn-lt"/>
              </a:rPr>
              <a:t>al jefe de </a:t>
            </a:r>
            <a:r>
              <a:rPr lang="es-ES" sz="2400" b="1" dirty="0" err="1" smtClean="0">
                <a:solidFill>
                  <a:schemeClr val="tx2"/>
                </a:solidFill>
                <a:latin typeface="+mn-lt"/>
              </a:rPr>
              <a:t>triage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s-ES" sz="2400" b="1" dirty="0">
                <a:solidFill>
                  <a:schemeClr val="tx2"/>
                </a:solidFill>
                <a:latin typeface="+mn-lt"/>
              </a:rPr>
              <a:t>ORGANIZAR la evacuación del área de verdes con jefe </a:t>
            </a:r>
            <a:r>
              <a:rPr lang="es-ES" sz="2400" b="1" dirty="0" smtClean="0">
                <a:solidFill>
                  <a:schemeClr val="tx2"/>
                </a:solidFill>
                <a:latin typeface="+mn-lt"/>
              </a:rPr>
              <a:t>de evacuación.</a:t>
            </a:r>
            <a:endParaRPr lang="es-ES" sz="2400" b="1" dirty="0">
              <a:solidFill>
                <a:schemeClr val="tx2"/>
              </a:solidFill>
              <a:latin typeface="+mn-lt"/>
            </a:endParaRPr>
          </a:p>
          <a:p>
            <a:pPr marL="457200" indent="-457200" algn="l">
              <a:buFontTx/>
              <a:buChar char="-"/>
            </a:pPr>
            <a:endParaRPr lang="es-ES" sz="1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146" name="Picture 2" descr="C:\Users\s003846\Documents\GESAIB\Innovación-Mejora-Proyectos\Jornadas y congresos\UTESNA Navarra 2019\fotos\IMG_E349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7165" y="2276872"/>
            <a:ext cx="3847323" cy="2885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5616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tx2"/>
                </a:solidFill>
              </a:rPr>
              <a:t>Papel de los </a:t>
            </a:r>
            <a:r>
              <a:rPr lang="es-ES_tradnl" sz="4000" b="1" dirty="0" smtClean="0">
                <a:solidFill>
                  <a:schemeClr val="tx2"/>
                </a:solidFill>
              </a:rPr>
              <a:t>TES del </a:t>
            </a:r>
            <a:r>
              <a:rPr lang="es-ES_tradnl" sz="4000" b="1" dirty="0">
                <a:solidFill>
                  <a:schemeClr val="tx2"/>
                </a:solidFill>
              </a:rPr>
              <a:t>SAMU061 en un IMV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07504" y="1124744"/>
            <a:ext cx="9036496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u="sng" dirty="0" smtClean="0">
                <a:solidFill>
                  <a:schemeClr val="tx2"/>
                </a:solidFill>
                <a:latin typeface="+mn-lt"/>
              </a:rPr>
              <a:t>TES </a:t>
            </a:r>
            <a:r>
              <a:rPr lang="es-ES_tradnl" sz="1800" b="1" u="sng" dirty="0">
                <a:solidFill>
                  <a:schemeClr val="tx2"/>
                </a:solidFill>
              </a:rPr>
              <a:t>1ª </a:t>
            </a:r>
            <a:r>
              <a:rPr lang="es-ES_tradnl" sz="1800" b="1" u="sng" dirty="0" smtClean="0">
                <a:solidFill>
                  <a:schemeClr val="tx2"/>
                </a:solidFill>
                <a:latin typeface="+mn-lt"/>
              </a:rPr>
              <a:t>SVB / funciones asistencial </a:t>
            </a:r>
            <a:r>
              <a:rPr lang="es-ES_tradnl" sz="1800" b="1" u="sng" dirty="0">
                <a:solidFill>
                  <a:schemeClr val="tx2"/>
                </a:solidFill>
              </a:rPr>
              <a:t>cuando hay presente SVA </a:t>
            </a:r>
            <a:r>
              <a:rPr lang="es-ES_tradnl" sz="1800" b="1" u="sng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pPr algn="l"/>
            <a:endParaRPr lang="es-ES_tradnl" sz="1800" b="1" u="sng" dirty="0">
              <a:solidFill>
                <a:schemeClr val="tx2"/>
              </a:solidFill>
              <a:latin typeface="+mn-lt"/>
            </a:endParaRPr>
          </a:p>
          <a:p>
            <a:pPr marL="457200" indent="-457200" algn="l">
              <a:buFontTx/>
              <a:buChar char="-"/>
            </a:pPr>
            <a:r>
              <a:rPr lang="es-ES" sz="1800" b="1" dirty="0">
                <a:solidFill>
                  <a:schemeClr val="tx2"/>
                </a:solidFill>
              </a:rPr>
              <a:t>ORGANIZAR el Parking de Ambulancias</a:t>
            </a:r>
            <a:r>
              <a:rPr lang="es-ES" sz="1800" b="1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s-ES" sz="1800" b="1" dirty="0">
                <a:solidFill>
                  <a:schemeClr val="tx2"/>
                </a:solidFill>
              </a:rPr>
              <a:t>INDICAR A LOS CONDUCTORES QUE AGUARDEN EN </a:t>
            </a:r>
            <a:r>
              <a:rPr lang="es-ES" sz="1800" b="1" dirty="0" smtClean="0">
                <a:solidFill>
                  <a:schemeClr val="tx2"/>
                </a:solidFill>
              </a:rPr>
              <a:t>LA AMBULANCIA</a:t>
            </a:r>
            <a:r>
              <a:rPr lang="es-ES" sz="1800" b="1" dirty="0">
                <a:solidFill>
                  <a:schemeClr val="tx2"/>
                </a:solidFill>
              </a:rPr>
              <a:t>. </a:t>
            </a:r>
            <a:r>
              <a:rPr lang="es-ES" sz="1800" dirty="0">
                <a:solidFill>
                  <a:schemeClr val="tx2"/>
                </a:solidFill>
              </a:rPr>
              <a:t>Si el Mando Sanitario lo considera </a:t>
            </a:r>
            <a:r>
              <a:rPr lang="es-ES" sz="1800" dirty="0" smtClean="0">
                <a:solidFill>
                  <a:schemeClr val="tx2"/>
                </a:solidFill>
              </a:rPr>
              <a:t>oportuno, el </a:t>
            </a:r>
            <a:r>
              <a:rPr lang="es-ES" sz="1800" dirty="0">
                <a:solidFill>
                  <a:schemeClr val="tx2"/>
                </a:solidFill>
              </a:rPr>
              <a:t>jefe de Parking les informará para que acudan a </a:t>
            </a:r>
            <a:r>
              <a:rPr lang="es-ES" sz="1800" dirty="0" smtClean="0">
                <a:solidFill>
                  <a:schemeClr val="tx2"/>
                </a:solidFill>
              </a:rPr>
              <a:t>realizar las tareas asistenciales y de apoyo </a:t>
            </a:r>
            <a:r>
              <a:rPr lang="es-ES" sz="1800" dirty="0">
                <a:solidFill>
                  <a:schemeClr val="tx2"/>
                </a:solidFill>
              </a:rPr>
              <a:t>pertinentes</a:t>
            </a:r>
            <a:r>
              <a:rPr lang="es-ES" sz="1800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s-ES" sz="1800" b="1" dirty="0">
                <a:solidFill>
                  <a:schemeClr val="tx2"/>
                </a:solidFill>
              </a:rPr>
              <a:t>GUARDAR LAS LLAVES de los vehículos que acudan </a:t>
            </a:r>
            <a:r>
              <a:rPr lang="es-ES" sz="1800" dirty="0" smtClean="0">
                <a:solidFill>
                  <a:schemeClr val="tx2"/>
                </a:solidFill>
              </a:rPr>
              <a:t>al incidente </a:t>
            </a:r>
            <a:r>
              <a:rPr lang="es-ES" sz="1800" dirty="0">
                <a:solidFill>
                  <a:schemeClr val="tx2"/>
                </a:solidFill>
              </a:rPr>
              <a:t>según el tipo de recurso y por orden de llegada</a:t>
            </a:r>
            <a:r>
              <a:rPr lang="es-ES" sz="1800" b="1" dirty="0">
                <a:solidFill>
                  <a:schemeClr val="tx2"/>
                </a:solidFill>
              </a:rPr>
              <a:t>, </a:t>
            </a:r>
            <a:r>
              <a:rPr lang="es-ES" sz="1800" b="1" dirty="0" smtClean="0">
                <a:solidFill>
                  <a:schemeClr val="tx2"/>
                </a:solidFill>
              </a:rPr>
              <a:t>si los </a:t>
            </a:r>
            <a:r>
              <a:rPr lang="es-ES" sz="1800" b="1" dirty="0">
                <a:solidFill>
                  <a:schemeClr val="tx2"/>
                </a:solidFill>
              </a:rPr>
              <a:t>conductores deben acudir al área asistencial</a:t>
            </a:r>
          </a:p>
          <a:p>
            <a:pPr algn="l"/>
            <a:endParaRPr lang="es-ES_tradnl" sz="1800" b="1" u="sng" dirty="0" smtClean="0">
              <a:solidFill>
                <a:schemeClr val="tx2"/>
              </a:solidFill>
              <a:latin typeface="+mn-lt"/>
            </a:endParaRPr>
          </a:p>
          <a:p>
            <a:pPr marL="457200" indent="-457200" algn="l">
              <a:buFontTx/>
              <a:buChar char="-"/>
            </a:pPr>
            <a:endParaRPr lang="es-ES" sz="1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194" name="Picture 2" descr="C:\Users\s003846\Documents\GESAIB\Innovación-Mejora-Proyectos\Jornadas y congresos\UTESNA Navarra 2019\fotos\IMG_E347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9732" y="4567822"/>
            <a:ext cx="4536504" cy="2172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986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chemeClr val="tx2"/>
                </a:solidFill>
              </a:rPr>
              <a:t>Alta necesidad de gestión, coordinación y organización: </a:t>
            </a:r>
            <a:r>
              <a:rPr lang="es-ES_tradnl" sz="3200" b="1" dirty="0" smtClean="0">
                <a:solidFill>
                  <a:schemeClr val="accent2"/>
                </a:solidFill>
              </a:rPr>
              <a:t>¿hacemos esto en nuestro día a día?</a:t>
            </a:r>
            <a:endParaRPr lang="es-ES" sz="32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5" name="Picture 3" descr="C:\Users\s003846\Documents\GESAIB\Innovación-Mejora-Proyectos\Jornadas y congresos\UTESNA Navarra 2019\fotos\IMG_E351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2276872"/>
            <a:ext cx="2921104" cy="2084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1" name="Picture 2" descr="C:\Users\s003846\Documents\GESAIB\Innovación-Mejora-Proyectos\Jornadas y congresos\UTESNA Navarra 2019\fotos\IMG_E347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2276872"/>
            <a:ext cx="2570851" cy="2083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2" name="Picture 2" descr="C:\Users\s003846\Documents\GESAIB\Innovación-Mejora-Proyectos\Jornadas y congresos\UTESNA Navarra 2019\fotos\IMG_E3496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3250" y="2276872"/>
            <a:ext cx="1416582" cy="2084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3" name="Picture 2" descr="C:\Users\s003846\Documents\GESAIB\Innovación-Mejora-Proyectos\Jornadas y congresos\UTESNA Navarra 2019\fotos\IMG_E3494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708" y="2276872"/>
            <a:ext cx="1301535" cy="2083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4" name="Picture 2" descr="C:\Users\s003846\Documents\GESAIB\Innovación-Mejora-Proyectos\Jornadas y congresos\UTESNA Navarra 2019\fotos\IMG_E348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08" y="4509120"/>
            <a:ext cx="2808312" cy="2106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5" name="Picture 3" descr="C:\Users\s003846\Documents\GESAIB\Innovación-Mejora-Proyectos\Jornadas y congresos\UTESNA Navarra 2019\fotos\IMG_E3488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5870" y="4481832"/>
            <a:ext cx="2566822" cy="2121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6" name="Picture 2" descr="C:\Users\s003846\Documents\GESAIB\Innovación-Mejora-Proyectos\Jornadas y congresos\UTESNA Navarra 2019\fotos\IMG_E3470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4423807"/>
            <a:ext cx="2921104" cy="2179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603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734839"/>
            <a:ext cx="9144000" cy="1470025"/>
          </a:xfrm>
        </p:spPr>
        <p:txBody>
          <a:bodyPr>
            <a:noAutofit/>
          </a:bodyPr>
          <a:lstStyle/>
          <a:p>
            <a:r>
              <a:rPr lang="es-ES_tradnl" sz="2400" b="1" dirty="0" smtClean="0">
                <a:solidFill>
                  <a:schemeClr val="tx2"/>
                </a:solidFill>
              </a:rPr>
              <a:t>Conclusiones</a:t>
            </a:r>
            <a:r>
              <a:rPr lang="es-ES_tradnl" sz="2000" b="1" dirty="0" smtClean="0">
                <a:solidFill>
                  <a:schemeClr val="tx2"/>
                </a:solidFill>
              </a:rPr>
              <a:t/>
            </a:r>
            <a:br>
              <a:rPr lang="es-ES_tradnl" sz="2000" b="1" dirty="0" smtClean="0">
                <a:solidFill>
                  <a:schemeClr val="tx2"/>
                </a:solidFill>
              </a:rPr>
            </a:br>
            <a:r>
              <a:rPr lang="es-ES_tradnl" sz="2000" b="1" dirty="0" smtClean="0">
                <a:solidFill>
                  <a:schemeClr val="tx2"/>
                </a:solidFill>
              </a:rPr>
              <a:t>El equipo hace la fuerza; necesitamos esa fuerza para mejorar nuestro rendimiento y asistir mejor a las personas… en uno de los momentos más difíciles de sus vidas</a:t>
            </a:r>
            <a:endParaRPr lang="es-ES" sz="2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89" name="Picture 1" descr="C:\Users\s003846\Documents\GESAIB\Innovación-Mejora-Proyectos\Jornadas y congresos\UTESNA Navarra 2019\fotos\PHOTO-2019-01-10-10-27-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988840"/>
            <a:ext cx="918643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s003846\Desktop\Sin conexión enero 2019\Formación IMV\IMG_952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8" y="1956201"/>
            <a:ext cx="9161702" cy="490179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-24336" y="3501008"/>
            <a:ext cx="913780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>
                <a:solidFill>
                  <a:schemeClr val="tx2"/>
                </a:solidFill>
                <a:latin typeface="+mn-lt"/>
              </a:rPr>
              <a:t>Muchas gracias</a:t>
            </a:r>
            <a:endParaRPr lang="es-E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chemeClr val="tx2"/>
                </a:solidFill>
              </a:rPr>
              <a:t>Gracias por estar ahí, cuando la gente más lo necesita…</a:t>
            </a:r>
            <a:endParaRPr lang="es-ES" sz="32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2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0040" y="548680"/>
            <a:ext cx="7772400" cy="1470025"/>
          </a:xfrm>
        </p:spPr>
        <p:txBody>
          <a:bodyPr/>
          <a:lstStyle/>
          <a:p>
            <a:r>
              <a:rPr lang="es-ES_tradnl" b="1" dirty="0" smtClean="0">
                <a:solidFill>
                  <a:schemeClr val="tx2"/>
                </a:solidFill>
                <a:latin typeface="+mn-lt"/>
              </a:rPr>
              <a:t>¿Qué consideramos IMV?</a:t>
            </a:r>
            <a:endParaRPr lang="es-ES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3" name="Picture 1" descr="Niveles de activación IM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929035" cy="2511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Resultado de imagen de mapa baleares iconos&quot;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4581128"/>
            <a:ext cx="3024336" cy="2087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74650" y="4889999"/>
            <a:ext cx="246382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b="1" dirty="0" smtClean="0">
                <a:solidFill>
                  <a:schemeClr val="tx2"/>
                </a:solidFill>
                <a:latin typeface="+mn-lt"/>
              </a:rPr>
              <a:t>Planes adaptados a cada isla</a:t>
            </a:r>
            <a:endParaRPr lang="es-ES" sz="3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300192" y="4941168"/>
            <a:ext cx="246382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b="1" dirty="0" smtClean="0">
                <a:solidFill>
                  <a:schemeClr val="accent2"/>
                </a:solidFill>
                <a:latin typeface="+mn-lt"/>
              </a:rPr>
              <a:t>Cada isla esta aislada</a:t>
            </a:r>
            <a:endParaRPr lang="es-ES" sz="32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3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0040" y="548680"/>
            <a:ext cx="7772400" cy="1470025"/>
          </a:xfrm>
        </p:spPr>
        <p:txBody>
          <a:bodyPr/>
          <a:lstStyle/>
          <a:p>
            <a:r>
              <a:rPr lang="es-ES_tradnl" b="1" dirty="0" smtClean="0">
                <a:solidFill>
                  <a:schemeClr val="tx2"/>
                </a:solidFill>
                <a:latin typeface="+mn-lt"/>
              </a:rPr>
              <a:t>Antecedentes IMV en Baleares</a:t>
            </a:r>
            <a:endParaRPr lang="es-ES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862" y="1880844"/>
            <a:ext cx="3430934" cy="2201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Resultado de imagen de explosion bar cappuccino palma&quot;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6153" y="4509120"/>
            <a:ext cx="3168352" cy="2201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100" name="Picture 4" descr="Resultado de imagen de tornado palma&quot;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727318"/>
            <a:ext cx="2592288" cy="2518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102" name="Picture 6" descr="Resultado de imagen de inundaciones sant llorenç mallorca&quot;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75" y="4735940"/>
            <a:ext cx="5140987" cy="1748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104" name="Picture 8" descr="Un ferry atraca de emergencia en Alcúdia tras un incendio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360" y="1717390"/>
            <a:ext cx="2465382" cy="2528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232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s003846\Documents\GESAIB\Innovación-Mejora-Proyectos\Jornadas y congresos\UTESNA Navarra 2019\fotos\IMG_952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7330" y="4365104"/>
            <a:ext cx="3849644" cy="2372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125" name="Picture 5" descr="C:\Users\s003846\Documents\GESAIB\Innovación-Mejora-Proyectos\Jornadas y congresos\UTESNA Navarra 2019\fotos\78a05c81-d936-4d1e-a3d6-27a7910319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113" y="1647608"/>
            <a:ext cx="3687961" cy="2735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548680"/>
            <a:ext cx="8880921" cy="1470025"/>
          </a:xfrm>
        </p:spPr>
        <p:txBody>
          <a:bodyPr>
            <a:normAutofit/>
          </a:bodyPr>
          <a:lstStyle/>
          <a:p>
            <a:r>
              <a:rPr lang="es-ES_tradnl" sz="3600" b="1" dirty="0" smtClean="0">
                <a:solidFill>
                  <a:schemeClr val="tx2"/>
                </a:solidFill>
                <a:latin typeface="+mn-lt"/>
              </a:rPr>
              <a:t>Conlleva alto nivel organizativo… y de estrés</a:t>
            </a:r>
            <a:endParaRPr lang="es-ES" sz="36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3" name="Picture 3" descr="C:\Users\s003846\Documents\GESAIB\Innovación-Mejora-Proyectos\Jornadas y congresos\UTESNA Navarra 2019\fotos\IMG_962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112" y="3971925"/>
            <a:ext cx="3687961" cy="2765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124" name="Picture 4" descr="C:\Users\s003846\Documents\GESAIB\Innovación-Mejora-Proyectos\Jornadas y congresos\UTESNA Navarra 2019\fotos\IMG_964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073" y="1647607"/>
            <a:ext cx="3815351" cy="286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425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548680"/>
            <a:ext cx="8678930" cy="1470025"/>
          </a:xfrm>
        </p:spPr>
        <p:txBody>
          <a:bodyPr/>
          <a:lstStyle/>
          <a:p>
            <a:r>
              <a:rPr lang="es-ES_tradnl" b="1" dirty="0" smtClean="0">
                <a:solidFill>
                  <a:schemeClr val="tx2"/>
                </a:solidFill>
                <a:latin typeface="+mn-lt"/>
              </a:rPr>
              <a:t>Método elaboración Plan de IMV</a:t>
            </a:r>
            <a:endParaRPr lang="es-ES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530" y="1700808"/>
            <a:ext cx="4565742" cy="499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chemeClr val="tx2"/>
                </a:solidFill>
                <a:latin typeface="+mn-lt"/>
              </a:rPr>
              <a:t>Formación y entrenamiento en el Plan de IMV a todos los perfiles del servicio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Picture 2" descr="C:\Users\s003846\Documents\GESAIB\Innovación-Mejora-Proyectos\Jornadas y congresos\UTESNA Navarra 2019\fotos\IMG_94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376890"/>
            <a:ext cx="5814820" cy="2999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146" name="Picture 2" descr="C:\Users\s003846\Documents\GESAIB\Innovación-Mejora-Proyectos\Jornadas y congresos\UTESNA Navarra 2019\fotos\IMG_E352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916" y="2376890"/>
            <a:ext cx="2819572" cy="2114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147" name="Picture 3" descr="C:\Users\s003846\Documents\GESAIB\Innovación-Mejora-Proyectos\Jornadas y congresos\UTESNA Navarra 2019\fotos\IMG_E351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916" y="4653135"/>
            <a:ext cx="2819572" cy="2114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31054" y="5376571"/>
            <a:ext cx="5881106" cy="1292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 smtClean="0">
                <a:solidFill>
                  <a:schemeClr val="tx2"/>
                </a:solidFill>
                <a:latin typeface="+mn-lt"/>
              </a:rPr>
              <a:t>Médicos, Enfermeros, TES, Operadores, Mandos, Logística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62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chemeClr val="tx2"/>
                </a:solidFill>
              </a:rPr>
              <a:t>Fichas de actuación en Intranet e impresas en recursos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4" y="3130499"/>
            <a:ext cx="5342651" cy="346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5324" y="2414538"/>
            <a:ext cx="3269867" cy="235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Resultado de imagen de icono internet explorer&quot;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272" y="4035896"/>
            <a:ext cx="88923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950863"/>
            <a:ext cx="8678930" cy="1470025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chemeClr val="tx2"/>
                </a:solidFill>
                <a:latin typeface="+mn-lt"/>
              </a:rPr>
              <a:t>Papel de los Operadores del CCUM061 en un IMV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 descr="C:\Users\s003846\Desktop\Logos\Logo gerencia 061 - 201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70533" cy="9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003846\Desktop\Logos\SAMU 0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2238"/>
            <a:ext cx="1584176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003846\Desktop\Logos\GSAI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12238"/>
            <a:ext cx="1022145" cy="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UT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40329" y="2780928"/>
            <a:ext cx="5151751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 smtClean="0">
                <a:solidFill>
                  <a:schemeClr val="tx2"/>
                </a:solidFill>
                <a:latin typeface="+mn-lt"/>
              </a:rPr>
              <a:t>Se establece mesa de Coordinación específica:</a:t>
            </a:r>
          </a:p>
          <a:p>
            <a:pPr marL="571500" indent="-571500" algn="l">
              <a:buFontTx/>
              <a:buChar char="-"/>
            </a:pPr>
            <a:r>
              <a:rPr lang="es-ES_tradnl" sz="4000" b="1" dirty="0" smtClean="0">
                <a:solidFill>
                  <a:schemeClr val="accent2"/>
                </a:solidFill>
                <a:latin typeface="+mn-lt"/>
              </a:rPr>
              <a:t>1 Médico</a:t>
            </a:r>
          </a:p>
          <a:p>
            <a:pPr marL="571500" indent="-571500" algn="l">
              <a:buFontTx/>
              <a:buChar char="-"/>
            </a:pPr>
            <a:r>
              <a:rPr lang="es-ES_tradnl" sz="4000" b="1" dirty="0" smtClean="0">
                <a:solidFill>
                  <a:schemeClr val="accent2"/>
                </a:solidFill>
                <a:latin typeface="+mn-lt"/>
              </a:rPr>
              <a:t>1 Enfermero</a:t>
            </a:r>
          </a:p>
          <a:p>
            <a:pPr marL="571500" indent="-571500" algn="l">
              <a:buFontTx/>
              <a:buChar char="-"/>
            </a:pPr>
            <a:r>
              <a:rPr lang="es-ES_tradnl" sz="4000" b="1" dirty="0" smtClean="0">
                <a:solidFill>
                  <a:schemeClr val="accent2"/>
                </a:solidFill>
                <a:latin typeface="+mn-lt"/>
              </a:rPr>
              <a:t>1 Operador Demanda</a:t>
            </a:r>
          </a:p>
          <a:p>
            <a:pPr marL="571500" indent="-571500" algn="l">
              <a:buFontTx/>
              <a:buChar char="-"/>
            </a:pPr>
            <a:r>
              <a:rPr lang="es-ES_tradnl" sz="4000" b="1" dirty="0" smtClean="0">
                <a:solidFill>
                  <a:schemeClr val="accent2"/>
                </a:solidFill>
                <a:latin typeface="+mn-lt"/>
              </a:rPr>
              <a:t>1 Operador Respuesta</a:t>
            </a:r>
          </a:p>
          <a:p>
            <a:pPr marL="571500" indent="-571500" algn="l">
              <a:buFontTx/>
              <a:buChar char="-"/>
            </a:pPr>
            <a:r>
              <a:rPr lang="es-ES_tradnl" sz="4000" b="1" dirty="0" smtClean="0">
                <a:solidFill>
                  <a:schemeClr val="accent2"/>
                </a:solidFill>
                <a:latin typeface="+mn-lt"/>
              </a:rPr>
              <a:t>Jefe de CCUM</a:t>
            </a:r>
            <a:endParaRPr lang="es-ES" sz="4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170" name="Picture 2" descr="C:\Users\s003846\Documents\GESAIB\Innovación-Mejora-Proyectos\Jornadas y congresos\UTESNA Navarra 2019\fotos\IMG_E347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542425" cy="2349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6932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1004</Words>
  <Application>Microsoft Office PowerPoint</Application>
  <PresentationFormat>Presentación en pantalla (4:3)</PresentationFormat>
  <Paragraphs>146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TES y Operadores 061  en la gestión de IMV</vt:lpstr>
      <vt:lpstr>¿Qué consideramos IMV?</vt:lpstr>
      <vt:lpstr>Antecedentes IMV en Baleares</vt:lpstr>
      <vt:lpstr>Conlleva alto nivel organizativo… y de estrés</vt:lpstr>
      <vt:lpstr>Método elaboración Plan de IMV</vt:lpstr>
      <vt:lpstr>Formación y entrenamiento en el Plan de IMV a todos los perfiles del servicio</vt:lpstr>
      <vt:lpstr>Fichas de actuación en Intranet e impresas en recursos</vt:lpstr>
      <vt:lpstr>Papel de los Operadores del CCUM061 en un IMV</vt:lpstr>
      <vt:lpstr>Papel de los Médicos y Enfermeros CCUM061 en un IMV</vt:lpstr>
      <vt:lpstr>Papel de los Médicos y Enfermeros CCUM061 en un IMV</vt:lpstr>
      <vt:lpstr>Papel de los Operadores del CCUM061 en un IMV</vt:lpstr>
      <vt:lpstr>Comunicaciones CCUM061 / Unidades</vt:lpstr>
      <vt:lpstr>Comunicaciones CCUM061 / Unidades</vt:lpstr>
      <vt:lpstr>Papel de los Mandos del SAMU061 en un IMV</vt:lpstr>
      <vt:lpstr>Papel de los Mandos TES y Operadores del SAMU061 en un IMV</vt:lpstr>
      <vt:lpstr>Papel de los Mandos del SAMU061 en un IMV</vt:lpstr>
      <vt:lpstr>Papel de los Médicos del SAMU061 en un IMV</vt:lpstr>
      <vt:lpstr>Papel de los Médicos del SAMU061 en un IMV</vt:lpstr>
      <vt:lpstr>Papel de los Médicos del SAMU061 en un IMV</vt:lpstr>
      <vt:lpstr>Papel de los Enfermeros del SAMU061 en un IMV</vt:lpstr>
      <vt:lpstr>Papel de los TES del SAMU061 en un IMV</vt:lpstr>
      <vt:lpstr>Papel de los TES del SAMU061 en un IMV</vt:lpstr>
      <vt:lpstr>Papel de los TES del SAMU061 en un IMV</vt:lpstr>
      <vt:lpstr>Papel de los TES del SAMU061 en un IMV</vt:lpstr>
      <vt:lpstr>Papel de los TES del SAMU061 en un IMV</vt:lpstr>
      <vt:lpstr>Alta necesidad de gestión, coordinación y organización: ¿hacemos esto en nuestro día a día?</vt:lpstr>
      <vt:lpstr>Conclusiones El equipo hace la fuerza; necesitamos esa fuerza para mejorar nuestro rendimiento y asistir mejor a las personas… en uno de los momentos más difíciles de sus vidas</vt:lpstr>
      <vt:lpstr>Gracias por estar ahí, cuando la gente más lo necesita…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TES en función de Coordinación Operativa</dc:title>
  <dc:creator>Miguel Navarro Miro</dc:creator>
  <cp:lastModifiedBy>Usuario genérico HVCUSUARIO</cp:lastModifiedBy>
  <cp:revision>133</cp:revision>
  <dcterms:created xsi:type="dcterms:W3CDTF">2019-05-02T19:25:52Z</dcterms:created>
  <dcterms:modified xsi:type="dcterms:W3CDTF">2019-11-09T15:03:21Z</dcterms:modified>
</cp:coreProperties>
</file>