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319" r:id="rId3"/>
    <p:sldId id="343" r:id="rId4"/>
    <p:sldId id="336" r:id="rId5"/>
    <p:sldId id="345" r:id="rId6"/>
    <p:sldId id="257" r:id="rId7"/>
    <p:sldId id="275" r:id="rId8"/>
    <p:sldId id="263" r:id="rId9"/>
    <p:sldId id="289" r:id="rId10"/>
    <p:sldId id="344" r:id="rId11"/>
    <p:sldId id="347" r:id="rId12"/>
    <p:sldId id="348" r:id="rId13"/>
    <p:sldId id="349" r:id="rId14"/>
    <p:sldId id="350" r:id="rId15"/>
    <p:sldId id="387" r:id="rId16"/>
    <p:sldId id="388" r:id="rId17"/>
    <p:sldId id="290" r:id="rId18"/>
    <p:sldId id="291" r:id="rId19"/>
    <p:sldId id="284" r:id="rId20"/>
    <p:sldId id="265" r:id="rId21"/>
    <p:sldId id="296" r:id="rId22"/>
    <p:sldId id="333" r:id="rId23"/>
    <p:sldId id="303" r:id="rId24"/>
    <p:sldId id="304" r:id="rId25"/>
    <p:sldId id="389" r:id="rId26"/>
    <p:sldId id="302" r:id="rId27"/>
    <p:sldId id="337" r:id="rId28"/>
    <p:sldId id="264" r:id="rId29"/>
    <p:sldId id="294" r:id="rId30"/>
    <p:sldId id="295" r:id="rId31"/>
    <p:sldId id="281" r:id="rId32"/>
    <p:sldId id="308" r:id="rId33"/>
    <p:sldId id="310" r:id="rId34"/>
    <p:sldId id="311" r:id="rId35"/>
    <p:sldId id="312" r:id="rId36"/>
    <p:sldId id="309" r:id="rId37"/>
    <p:sldId id="314" r:id="rId38"/>
    <p:sldId id="315" r:id="rId39"/>
    <p:sldId id="342" r:id="rId40"/>
    <p:sldId id="358" r:id="rId41"/>
    <p:sldId id="361" r:id="rId42"/>
    <p:sldId id="376" r:id="rId43"/>
    <p:sldId id="381" r:id="rId44"/>
    <p:sldId id="258" r:id="rId45"/>
    <p:sldId id="267" r:id="rId46"/>
    <p:sldId id="316" r:id="rId47"/>
    <p:sldId id="299" r:id="rId48"/>
    <p:sldId id="300" r:id="rId49"/>
    <p:sldId id="301" r:id="rId50"/>
    <p:sldId id="286" r:id="rId51"/>
    <p:sldId id="340" r:id="rId52"/>
    <p:sldId id="341" r:id="rId53"/>
    <p:sldId id="346" r:id="rId54"/>
    <p:sldId id="268" r:id="rId55"/>
    <p:sldId id="317" r:id="rId56"/>
    <p:sldId id="335" r:id="rId57"/>
    <p:sldId id="259" r:id="rId58"/>
    <p:sldId id="338" r:id="rId59"/>
    <p:sldId id="271" r:id="rId60"/>
    <p:sldId id="329" r:id="rId61"/>
    <p:sldId id="320" r:id="rId62"/>
    <p:sldId id="282" r:id="rId63"/>
    <p:sldId id="322" r:id="rId64"/>
    <p:sldId id="321" r:id="rId65"/>
    <p:sldId id="279" r:id="rId66"/>
    <p:sldId id="382" r:id="rId67"/>
    <p:sldId id="283" r:id="rId68"/>
    <p:sldId id="330" r:id="rId69"/>
    <p:sldId id="390" r:id="rId70"/>
    <p:sldId id="272" r:id="rId71"/>
    <p:sldId id="339" r:id="rId72"/>
    <p:sldId id="260" r:id="rId73"/>
    <p:sldId id="385" r:id="rId74"/>
    <p:sldId id="384" r:id="rId75"/>
    <p:sldId id="383" r:id="rId76"/>
    <p:sldId id="386" r:id="rId7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378" y="-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pPr>
              <a:defRPr/>
            </a:pPr>
            <a:fld id="{62D89914-5C3B-43DE-B351-CA7CD27D99F2}" type="datetimeFigureOut">
              <a:rPr lang="es-ES" smtClean="0"/>
              <a:pPr>
                <a:defRPr/>
              </a:pPr>
              <a:t>06/11/2019</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84625470-2980-4ACC-8A72-31A61B622120}" type="slidenum">
              <a:rPr lang="es-ES" smtClean="0"/>
              <a:pPr>
                <a:defRPr/>
              </a:pPr>
              <a:t>‹Nº›</a:t>
            </a:fld>
            <a:endParaRPr lang="es-ES"/>
          </a:p>
        </p:txBody>
      </p:sp>
    </p:spTree>
    <p:extLst>
      <p:ext uri="{BB962C8B-B14F-4D97-AF65-F5344CB8AC3E}">
        <p14:creationId xmlns:p14="http://schemas.microsoft.com/office/powerpoint/2010/main" val="2271431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a:defRPr/>
            </a:pPr>
            <a:fld id="{FFE9031D-66DE-4097-B478-E346B95679DB}" type="datetimeFigureOut">
              <a:rPr lang="es-ES" smtClean="0"/>
              <a:pPr>
                <a:defRPr/>
              </a:pPr>
              <a:t>06/11/2019</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4EDA2AF3-00C2-493C-AD7A-1B6CC00509F3}" type="slidenum">
              <a:rPr lang="es-ES" smtClean="0"/>
              <a:pPr>
                <a:defRPr/>
              </a:pPr>
              <a:t>‹Nº›</a:t>
            </a:fld>
            <a:endParaRPr lang="es-ES"/>
          </a:p>
        </p:txBody>
      </p:sp>
    </p:spTree>
    <p:extLst>
      <p:ext uri="{BB962C8B-B14F-4D97-AF65-F5344CB8AC3E}">
        <p14:creationId xmlns:p14="http://schemas.microsoft.com/office/powerpoint/2010/main" val="228622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a:defRPr/>
            </a:pPr>
            <a:fld id="{D44784A9-FEB5-4302-8290-DD4CCD0B8E84}" type="datetimeFigureOut">
              <a:rPr lang="es-ES" smtClean="0"/>
              <a:pPr>
                <a:defRPr/>
              </a:pPr>
              <a:t>06/11/2019</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7F7C821D-9301-4472-86C4-ED9D2205B70E}" type="slidenum">
              <a:rPr lang="es-ES" smtClean="0"/>
              <a:pPr>
                <a:defRPr/>
              </a:pPr>
              <a:t>‹Nº›</a:t>
            </a:fld>
            <a:endParaRPr lang="es-ES"/>
          </a:p>
        </p:txBody>
      </p:sp>
    </p:spTree>
    <p:extLst>
      <p:ext uri="{BB962C8B-B14F-4D97-AF65-F5344CB8AC3E}">
        <p14:creationId xmlns:p14="http://schemas.microsoft.com/office/powerpoint/2010/main" val="2970560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a:defRPr/>
            </a:pPr>
            <a:fld id="{6A631FD2-D6E2-42B2-B84A-808F5EA27914}" type="datetimeFigureOut">
              <a:rPr lang="es-ES" smtClean="0"/>
              <a:pPr>
                <a:defRPr/>
              </a:pPr>
              <a:t>06/11/2019</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1F43A5FF-01A1-4635-BE04-7C3689ABAF34}" type="slidenum">
              <a:rPr lang="es-ES" smtClean="0"/>
              <a:pPr>
                <a:defRPr/>
              </a:pPr>
              <a:t>‹Nº›</a:t>
            </a:fld>
            <a:endParaRPr lang="es-ES"/>
          </a:p>
        </p:txBody>
      </p:sp>
    </p:spTree>
    <p:extLst>
      <p:ext uri="{BB962C8B-B14F-4D97-AF65-F5344CB8AC3E}">
        <p14:creationId xmlns:p14="http://schemas.microsoft.com/office/powerpoint/2010/main" val="2335658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a:defRPr/>
            </a:pPr>
            <a:fld id="{1A883F96-5E09-47E0-A7D4-89E4CAD5CAA4}" type="datetimeFigureOut">
              <a:rPr lang="es-ES" smtClean="0"/>
              <a:pPr>
                <a:defRPr/>
              </a:pPr>
              <a:t>06/11/2019</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E0EE5B5D-211B-48D3-9BA5-A7E64B004891}" type="slidenum">
              <a:rPr lang="es-ES" smtClean="0"/>
              <a:pPr>
                <a:defRPr/>
              </a:pPr>
              <a:t>‹Nº›</a:t>
            </a:fld>
            <a:endParaRPr lang="es-ES"/>
          </a:p>
        </p:txBody>
      </p:sp>
    </p:spTree>
    <p:extLst>
      <p:ext uri="{BB962C8B-B14F-4D97-AF65-F5344CB8AC3E}">
        <p14:creationId xmlns:p14="http://schemas.microsoft.com/office/powerpoint/2010/main" val="2669288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pPr>
              <a:defRPr/>
            </a:pPr>
            <a:fld id="{D561D87A-0BD7-42B3-9475-17ACFDE26F13}" type="datetimeFigureOut">
              <a:rPr lang="es-ES" smtClean="0"/>
              <a:pPr>
                <a:defRPr/>
              </a:pPr>
              <a:t>06/11/2019</a:t>
            </a:fld>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6816C972-EEFF-440A-99CD-13D4A407B19A}" type="slidenum">
              <a:rPr lang="es-ES" smtClean="0"/>
              <a:pPr>
                <a:defRPr/>
              </a:pPr>
              <a:t>‹Nº›</a:t>
            </a:fld>
            <a:endParaRPr lang="es-ES"/>
          </a:p>
        </p:txBody>
      </p:sp>
    </p:spTree>
    <p:extLst>
      <p:ext uri="{BB962C8B-B14F-4D97-AF65-F5344CB8AC3E}">
        <p14:creationId xmlns:p14="http://schemas.microsoft.com/office/powerpoint/2010/main" val="2676368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pPr>
              <a:defRPr/>
            </a:pPr>
            <a:fld id="{0348C5E9-1D70-4381-8273-4327FC8E5EEE}" type="datetimeFigureOut">
              <a:rPr lang="es-ES" smtClean="0"/>
              <a:pPr>
                <a:defRPr/>
              </a:pPr>
              <a:t>06/11/2019</a:t>
            </a:fld>
            <a:endParaRPr lang="es-ES"/>
          </a:p>
        </p:txBody>
      </p:sp>
      <p:sp>
        <p:nvSpPr>
          <p:cNvPr id="8" name="7 Marcador de pie de página"/>
          <p:cNvSpPr>
            <a:spLocks noGrp="1"/>
          </p:cNvSpPr>
          <p:nvPr>
            <p:ph type="ftr" sz="quarter" idx="11"/>
          </p:nvPr>
        </p:nvSpPr>
        <p:spPr/>
        <p:txBody>
          <a:bodyPr/>
          <a:lstStyle/>
          <a:p>
            <a:pPr>
              <a:defRPr/>
            </a:pPr>
            <a:endParaRPr lang="es-ES"/>
          </a:p>
        </p:txBody>
      </p:sp>
      <p:sp>
        <p:nvSpPr>
          <p:cNvPr id="9" name="8 Marcador de número de diapositiva"/>
          <p:cNvSpPr>
            <a:spLocks noGrp="1"/>
          </p:cNvSpPr>
          <p:nvPr>
            <p:ph type="sldNum" sz="quarter" idx="12"/>
          </p:nvPr>
        </p:nvSpPr>
        <p:spPr/>
        <p:txBody>
          <a:bodyPr/>
          <a:lstStyle/>
          <a:p>
            <a:pPr>
              <a:defRPr/>
            </a:pPr>
            <a:fld id="{9F6EDAB6-01B2-4416-AFAF-A9B2D4070468}" type="slidenum">
              <a:rPr lang="es-ES" smtClean="0"/>
              <a:pPr>
                <a:defRPr/>
              </a:pPr>
              <a:t>‹Nº›</a:t>
            </a:fld>
            <a:endParaRPr lang="es-ES"/>
          </a:p>
        </p:txBody>
      </p:sp>
    </p:spTree>
    <p:extLst>
      <p:ext uri="{BB962C8B-B14F-4D97-AF65-F5344CB8AC3E}">
        <p14:creationId xmlns:p14="http://schemas.microsoft.com/office/powerpoint/2010/main" val="908220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pPr>
              <a:defRPr/>
            </a:pPr>
            <a:fld id="{9C5F5CC3-6BD6-42FD-9A5F-96A4B37E246B}" type="datetimeFigureOut">
              <a:rPr lang="es-ES" smtClean="0"/>
              <a:pPr>
                <a:defRPr/>
              </a:pPr>
              <a:t>06/11/2019</a:t>
            </a:fld>
            <a:endParaRPr lang="es-ES"/>
          </a:p>
        </p:txBody>
      </p:sp>
      <p:sp>
        <p:nvSpPr>
          <p:cNvPr id="4" name="3 Marcador de pie de página"/>
          <p:cNvSpPr>
            <a:spLocks noGrp="1"/>
          </p:cNvSpPr>
          <p:nvPr>
            <p:ph type="ftr" sz="quarter" idx="11"/>
          </p:nvPr>
        </p:nvSpPr>
        <p:spPr/>
        <p:txBody>
          <a:bodyPr/>
          <a:lstStyle/>
          <a:p>
            <a:pPr>
              <a:defRPr/>
            </a:pPr>
            <a:endParaRPr lang="es-ES"/>
          </a:p>
        </p:txBody>
      </p:sp>
      <p:sp>
        <p:nvSpPr>
          <p:cNvPr id="5" name="4 Marcador de número de diapositiva"/>
          <p:cNvSpPr>
            <a:spLocks noGrp="1"/>
          </p:cNvSpPr>
          <p:nvPr>
            <p:ph type="sldNum" sz="quarter" idx="12"/>
          </p:nvPr>
        </p:nvSpPr>
        <p:spPr/>
        <p:txBody>
          <a:bodyPr/>
          <a:lstStyle/>
          <a:p>
            <a:pPr>
              <a:defRPr/>
            </a:pPr>
            <a:fld id="{58B25C58-8B0F-4E98-B97A-687E02132AF9}" type="slidenum">
              <a:rPr lang="es-ES" smtClean="0"/>
              <a:pPr>
                <a:defRPr/>
              </a:pPr>
              <a:t>‹Nº›</a:t>
            </a:fld>
            <a:endParaRPr lang="es-ES"/>
          </a:p>
        </p:txBody>
      </p:sp>
    </p:spTree>
    <p:extLst>
      <p:ext uri="{BB962C8B-B14F-4D97-AF65-F5344CB8AC3E}">
        <p14:creationId xmlns:p14="http://schemas.microsoft.com/office/powerpoint/2010/main" val="37864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fld id="{A514280C-BCA6-45AA-9F71-13B3170A06EA}" type="datetimeFigureOut">
              <a:rPr lang="es-ES" smtClean="0"/>
              <a:pPr>
                <a:defRPr/>
              </a:pPr>
              <a:t>06/11/2019</a:t>
            </a:fld>
            <a:endParaRPr lang="es-ES"/>
          </a:p>
        </p:txBody>
      </p:sp>
      <p:sp>
        <p:nvSpPr>
          <p:cNvPr id="3" name="2 Marcador de pie de página"/>
          <p:cNvSpPr>
            <a:spLocks noGrp="1"/>
          </p:cNvSpPr>
          <p:nvPr>
            <p:ph type="ftr" sz="quarter" idx="11"/>
          </p:nvPr>
        </p:nvSpPr>
        <p:spPr/>
        <p:txBody>
          <a:bodyPr/>
          <a:lstStyle/>
          <a:p>
            <a:pPr>
              <a:defRPr/>
            </a:pPr>
            <a:endParaRPr lang="es-ES"/>
          </a:p>
        </p:txBody>
      </p:sp>
      <p:sp>
        <p:nvSpPr>
          <p:cNvPr id="4" name="3 Marcador de número de diapositiva"/>
          <p:cNvSpPr>
            <a:spLocks noGrp="1"/>
          </p:cNvSpPr>
          <p:nvPr>
            <p:ph type="sldNum" sz="quarter" idx="12"/>
          </p:nvPr>
        </p:nvSpPr>
        <p:spPr/>
        <p:txBody>
          <a:bodyPr/>
          <a:lstStyle/>
          <a:p>
            <a:pPr>
              <a:defRPr/>
            </a:pPr>
            <a:fld id="{DC0396CD-76B7-4772-B01C-9032E834A24B}" type="slidenum">
              <a:rPr lang="es-ES" smtClean="0"/>
              <a:pPr>
                <a:defRPr/>
              </a:pPr>
              <a:t>‹Nº›</a:t>
            </a:fld>
            <a:endParaRPr lang="es-ES"/>
          </a:p>
        </p:txBody>
      </p:sp>
    </p:spTree>
    <p:extLst>
      <p:ext uri="{BB962C8B-B14F-4D97-AF65-F5344CB8AC3E}">
        <p14:creationId xmlns:p14="http://schemas.microsoft.com/office/powerpoint/2010/main" val="2195561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6E77DFE7-36F2-46A5-9787-7C0AF38E1136}" type="datetimeFigureOut">
              <a:rPr lang="es-ES" smtClean="0"/>
              <a:pPr>
                <a:defRPr/>
              </a:pPr>
              <a:t>06/11/2019</a:t>
            </a:fld>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C75FDEEF-74D3-4C69-A5DA-E1D0E87024EA}" type="slidenum">
              <a:rPr lang="es-ES" smtClean="0"/>
              <a:pPr>
                <a:defRPr/>
              </a:pPr>
              <a:t>‹Nº›</a:t>
            </a:fld>
            <a:endParaRPr lang="es-ES"/>
          </a:p>
        </p:txBody>
      </p:sp>
    </p:spTree>
    <p:extLst>
      <p:ext uri="{BB962C8B-B14F-4D97-AF65-F5344CB8AC3E}">
        <p14:creationId xmlns:p14="http://schemas.microsoft.com/office/powerpoint/2010/main" val="1427398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866EA48C-3D2C-41EC-894E-CAF7063E6B83}" type="datetimeFigureOut">
              <a:rPr lang="es-ES" smtClean="0"/>
              <a:pPr>
                <a:defRPr/>
              </a:pPr>
              <a:t>06/11/2019</a:t>
            </a:fld>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E766B464-F171-4CE5-94A8-BE13CFDA3B32}" type="slidenum">
              <a:rPr lang="es-ES" smtClean="0"/>
              <a:pPr>
                <a:defRPr/>
              </a:pPr>
              <a:t>‹Nº›</a:t>
            </a:fld>
            <a:endParaRPr lang="es-ES"/>
          </a:p>
        </p:txBody>
      </p:sp>
    </p:spTree>
    <p:extLst>
      <p:ext uri="{BB962C8B-B14F-4D97-AF65-F5344CB8AC3E}">
        <p14:creationId xmlns:p14="http://schemas.microsoft.com/office/powerpoint/2010/main" val="1838624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8BDD841-27E4-48B5-A9DA-4740EFB54D01}" type="datetimeFigureOut">
              <a:rPr lang="es-ES" smtClean="0"/>
              <a:pPr>
                <a:defRPr/>
              </a:pPr>
              <a:t>06/11/2019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90FCF57-7328-487A-8F51-A46CFDA719C9}" type="slidenum">
              <a:rPr lang="es-ES" smtClean="0"/>
              <a:pPr>
                <a:defRPr/>
              </a:pPr>
              <a:t>‹Nº›</a:t>
            </a:fld>
            <a:endParaRPr lang="es-ES"/>
          </a:p>
        </p:txBody>
      </p:sp>
    </p:spTree>
    <p:extLst>
      <p:ext uri="{BB962C8B-B14F-4D97-AF65-F5344CB8AC3E}">
        <p14:creationId xmlns:p14="http://schemas.microsoft.com/office/powerpoint/2010/main" val="179281592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nejm.org/doi/full/10.1056/NEJMoa031375" TargetMode="External"/><Relationship Id="rId2" Type="http://schemas.openxmlformats.org/officeDocument/2006/relationships/hyperlink" Target="http://www.mdcalc.com/nexus-criteria-for-c-spine-imaging/" TargetMode="External"/><Relationship Id="rId1" Type="http://schemas.openxmlformats.org/officeDocument/2006/relationships/slideLayout" Target="../slideLayouts/slideLayout2.xml"/><Relationship Id="rId4" Type="http://schemas.openxmlformats.org/officeDocument/2006/relationships/hyperlink" Target="http://www.emottawa.ca/assets/documents/research/cdr_cspine_poster.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joacp.org/article.asp?issn=0970-9185;year=2013;volume=29;issue=3;spage=308;epage=312;aulast=Bhardwaj;type=2"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books.google.es/books?id=InX3KH8t4ZgC&amp;pg=PA86&amp;lpg=PA86&amp;dq=tracci%C3%B3n+cervical+en+el+control+bimanual+en+el+trauma&amp;source=bl&amp;ots=Y-rkMsF5LN&amp;sig=yvGe3Ak8uovvVa-xv3sXK4BBTU4&amp;hl=es&amp;sa=X&amp;ei=iS5oUsLILeKs7Qa58YH4AQ&amp;ved=0CE8Q6AEwB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link.springer.com/search?facet-author=%22F.+Magerl%22" TargetMode="External"/><Relationship Id="rId7" Type="http://schemas.openxmlformats.org/officeDocument/2006/relationships/image" Target="../media/image23.png"/><Relationship Id="rId2" Type="http://schemas.openxmlformats.org/officeDocument/2006/relationships/hyperlink" Target="http://link.springer.com/search?facet-author=%22B.+Jeanneret%22" TargetMode="External"/><Relationship Id="rId1" Type="http://schemas.openxmlformats.org/officeDocument/2006/relationships/slideLayout" Target="../slideLayouts/slideLayout2.xml"/><Relationship Id="rId6" Type="http://schemas.openxmlformats.org/officeDocument/2006/relationships/hyperlink" Target="http://link.springer.com/journal/402/110/5/page/1" TargetMode="External"/><Relationship Id="rId5" Type="http://schemas.openxmlformats.org/officeDocument/2006/relationships/hyperlink" Target="http://link.springer.com/journal/402" TargetMode="External"/><Relationship Id="rId4" Type="http://schemas.openxmlformats.org/officeDocument/2006/relationships/hyperlink" Target="http://link.springer.com/search?facet-author=%22J.+C.+Ward%22"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ncbi.nlm.nih.gov/pubmed?term=van%20Middendorp%20JJ%5bAuthor%5d&amp;cauthor=true&amp;cauthor_uid=19785780" TargetMode="External"/><Relationship Id="rId2" Type="http://schemas.openxmlformats.org/officeDocument/2006/relationships/hyperlink" Target="http://www.ncbi.nlm.nih.gov/pubmed?term=Ottink%20K%5bAuthor%5d&amp;cauthor=true&amp;cauthor_uid=19785780" TargetMode="External"/><Relationship Id="rId1" Type="http://schemas.openxmlformats.org/officeDocument/2006/relationships/slideLayout" Target="../slideLayouts/slideLayout2.xml"/><Relationship Id="rId5" Type="http://schemas.openxmlformats.org/officeDocument/2006/relationships/hyperlink" Target="http://www.ncbi.nlm.nih.gov/pubmed?term=Breemans%20E%5bAuthor%5d&amp;cauthor=true&amp;cauthor_uid=19785780" TargetMode="External"/><Relationship Id="rId4" Type="http://schemas.openxmlformats.org/officeDocument/2006/relationships/hyperlink" Target="http://www.ncbi.nlm.nih.gov/pubmed?term=Kleinveld%20S%5bAuthor%5d&amp;cauthor=true&amp;cauthor_uid=1978578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ncbi.nlm.nih.gov/pubmed?term=Singh%20VK%5bAuthor%5d&amp;cauthor=true&amp;cauthor_uid=19264489" TargetMode="External"/><Relationship Id="rId7" Type="http://schemas.openxmlformats.org/officeDocument/2006/relationships/image" Target="../media/image24.png"/><Relationship Id="rId2" Type="http://schemas.openxmlformats.org/officeDocument/2006/relationships/hyperlink" Target="http://www.ncbi.nlm.nih.gov/pubmed/19264489" TargetMode="External"/><Relationship Id="rId1" Type="http://schemas.openxmlformats.org/officeDocument/2006/relationships/slideLayout" Target="../slideLayouts/slideLayout2.xml"/><Relationship Id="rId6" Type="http://schemas.openxmlformats.org/officeDocument/2006/relationships/hyperlink" Target="http://www.ncbi.nlm.nih.gov/pubmed?term=Leitao%20J%5bAuthor%5d&amp;cauthor=true&amp;cauthor_uid=19264489" TargetMode="External"/><Relationship Id="rId5" Type="http://schemas.openxmlformats.org/officeDocument/2006/relationships/hyperlink" Target="http://www.ncbi.nlm.nih.gov/pubmed?term=Balakrishnan%20SK%5bAuthor%5d&amp;cauthor=true&amp;cauthor_uid=19264489" TargetMode="External"/><Relationship Id="rId4" Type="http://schemas.openxmlformats.org/officeDocument/2006/relationships/hyperlink" Target="http://www.ncbi.nlm.nih.gov/pubmed?term=Singh%20PK%5bAuthor%5d&amp;cauthor=true&amp;cauthor_uid=19264489"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journals.lww.com/neurosurgery/Fulltext/2013/03002/Prehospital_Cervical_Spinal_Immobilization_After.6.asp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ncbi.nlm.nih.gov/pubmed/21335583"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www.ncbi.nlm.nih.gov/pubmed/?term=21217496" TargetMode="External"/><Relationship Id="rId3" Type="http://schemas.openxmlformats.org/officeDocument/2006/relationships/hyperlink" Target="http://www.ncbi.nlm.nih.gov/pubmed/?term=23962031" TargetMode="External"/><Relationship Id="rId7" Type="http://schemas.openxmlformats.org/officeDocument/2006/relationships/hyperlink" Target="http://www.ncbi.nlm.nih.gov/pubmed/3662158" TargetMode="External"/><Relationship Id="rId2" Type="http://schemas.openxmlformats.org/officeDocument/2006/relationships/hyperlink" Target="http://www.ncbi.nlm.nih.gov/pmc/articles/PMC2751736/" TargetMode="External"/><Relationship Id="rId1" Type="http://schemas.openxmlformats.org/officeDocument/2006/relationships/slideLayout" Target="../slideLayouts/slideLayout2.xml"/><Relationship Id="rId6" Type="http://schemas.openxmlformats.org/officeDocument/2006/relationships/hyperlink" Target="http://onlinelibrary.wiley.com/store/10.1111/j.1553-2712.1998.tb02615.x/asset/j.1553-2712.1998.tb02615.x.pdf?v=1&amp;t=hmltgt8q&amp;s=44efe9930e494bbda18e08f273c9a80f80d4887b" TargetMode="External"/><Relationship Id="rId5" Type="http://schemas.openxmlformats.org/officeDocument/2006/relationships/hyperlink" Target="http://www.ncbi.nlm.nih.gov/pubmed/?term=12121154" TargetMode="External"/><Relationship Id="rId4" Type="http://schemas.openxmlformats.org/officeDocument/2006/relationships/hyperlink" Target="http://www.ncbi.nlm.nih.gov/pubmed/?term=20015105"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translate.google.com/translate?hl=es&amp;prev=_t&amp;sl=en&amp;tl=es&amp;u=https://sjtrem.biomedcentral.com/articles/10.1186/s13049-019-0655-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ncbi.nlm.nih.gov/pubmed?term=Mcswain%20NE%20Jr%5bAuthor%5d&amp;cauthor=true&amp;cauthor_uid=15379072" TargetMode="External"/><Relationship Id="rId2" Type="http://schemas.openxmlformats.org/officeDocument/2006/relationships/hyperlink" Target="http://www.ncbi.nlm.nih.gov/pubmed?term=Stockinger%20ZT%5bAuthor%5d&amp;cauthor=true&amp;cauthor_uid=15379072"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www.ncbi.nlm.nih.gov/pubmed?term=Hunter%20K%5bAuthor%5d&amp;cauthor=true&amp;cauthor_uid=20516417" TargetMode="External"/><Relationship Id="rId3" Type="http://schemas.openxmlformats.org/officeDocument/2006/relationships/hyperlink" Target="http://www.ncbi.nlm.nih.gov/pubmed?term=Kilgannon%20JH%5bAuthor%5d&amp;cauthor=true&amp;cauthor_uid=20516417" TargetMode="External"/><Relationship Id="rId7" Type="http://schemas.openxmlformats.org/officeDocument/2006/relationships/hyperlink" Target="http://www.ncbi.nlm.nih.gov/pubmed?term=Milcarek%20B%5bAuthor%5d&amp;cauthor=true&amp;cauthor_uid=20516417" TargetMode="External"/><Relationship Id="rId2" Type="http://schemas.openxmlformats.org/officeDocument/2006/relationships/hyperlink" Target="http://www.ncbi.nlm.nih.gov/pubmed/20516417" TargetMode="External"/><Relationship Id="rId1" Type="http://schemas.openxmlformats.org/officeDocument/2006/relationships/slideLayout" Target="../slideLayouts/slideLayout2.xml"/><Relationship Id="rId6" Type="http://schemas.openxmlformats.org/officeDocument/2006/relationships/hyperlink" Target="http://www.ncbi.nlm.nih.gov/pubmed?term=Angelos%20MG%5bAuthor%5d&amp;cauthor=true&amp;cauthor_uid=20516417" TargetMode="External"/><Relationship Id="rId11" Type="http://schemas.openxmlformats.org/officeDocument/2006/relationships/hyperlink" Target="http://www.ncbi.nlm.nih.gov/pubmed?term=%22Emergency%20Medicine%20Shock%20Research%20Network%20(EMShockNet)%20Investigators%22%5bCorporate%20Author%5d" TargetMode="External"/><Relationship Id="rId5" Type="http://schemas.openxmlformats.org/officeDocument/2006/relationships/hyperlink" Target="http://www.ncbi.nlm.nih.gov/pubmed?term=Shapiro%20NI%5bAuthor%5d&amp;cauthor=true&amp;cauthor_uid=20516417" TargetMode="External"/><Relationship Id="rId10" Type="http://schemas.openxmlformats.org/officeDocument/2006/relationships/hyperlink" Target="http://www.ncbi.nlm.nih.gov/pubmed?term=Trzeciak%20S%5bAuthor%5d&amp;cauthor=true&amp;cauthor_uid=20516417" TargetMode="External"/><Relationship Id="rId4" Type="http://schemas.openxmlformats.org/officeDocument/2006/relationships/hyperlink" Target="http://www.ncbi.nlm.nih.gov/pubmed?term=Jones%20AE%5bAuthor%5d&amp;cauthor=true&amp;cauthor_uid=20516417" TargetMode="External"/><Relationship Id="rId9" Type="http://schemas.openxmlformats.org/officeDocument/2006/relationships/hyperlink" Target="http://www.ncbi.nlm.nih.gov/pubmed?term=Parrillo%20JE%5bAuthor%5d&amp;cauthor=true&amp;cauthor_uid=20516417"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reanimacion.net/warpit/publicaciones/view/155/" TargetMode="External"/><Relationship Id="rId2" Type="http://schemas.openxmlformats.org/officeDocument/2006/relationships/hyperlink" Target="http://www.reanimacion.net/warpit/publicaciones/view/22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reanimacion.net/warpit/publicaciones/view/111/" TargetMode="External"/><Relationship Id="rId2" Type="http://schemas.openxmlformats.org/officeDocument/2006/relationships/hyperlink" Target="http://www.reanimacion.net/warpit/publicaciones/view/214/" TargetMode="External"/><Relationship Id="rId1" Type="http://schemas.openxmlformats.org/officeDocument/2006/relationships/slideLayout" Target="../slideLayouts/slideLayout2.xml"/><Relationship Id="rId4" Type="http://schemas.openxmlformats.org/officeDocument/2006/relationships/hyperlink" Target="http://www.ncbi.nlm.nih.gov/pubmed/22056618"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www.ncbi.nlm.nih.gov/pubmed?term=Billiar%20TR%5bAuthor%5d&amp;cauthor=true&amp;cauthor_uid=23609269" TargetMode="External"/><Relationship Id="rId13" Type="http://schemas.openxmlformats.org/officeDocument/2006/relationships/hyperlink" Target="http://www.ncbi.nlm.nih.gov/pubmed?term=Inflammation%20and%20the%20Host%20Response%20to%20Injury%20Investigators%5bCorporate%20Author%5d" TargetMode="External"/><Relationship Id="rId3" Type="http://schemas.openxmlformats.org/officeDocument/2006/relationships/hyperlink" Target="http://www.ncbi.nlm.nih.gov/pubmed?term=Brown%20JB%5bAuthor%5d&amp;cauthor=true&amp;cauthor_uid=23609269" TargetMode="External"/><Relationship Id="rId7" Type="http://schemas.openxmlformats.org/officeDocument/2006/relationships/hyperlink" Target="http://www.ncbi.nlm.nih.gov/pubmed?term=West%20MA%5bAuthor%5d&amp;cauthor=true&amp;cauthor_uid=23609269" TargetMode="External"/><Relationship Id="rId12" Type="http://schemas.openxmlformats.org/officeDocument/2006/relationships/hyperlink" Target="http://www.ncbi.nlm.nih.gov/pubmed?term=Sperry%20JL%5bAuthor%5d&amp;cauthor=true&amp;cauthor_uid=23609269" TargetMode="External"/><Relationship Id="rId2" Type="http://schemas.openxmlformats.org/officeDocument/2006/relationships/hyperlink" Target="http://www.ncbi.nlm.nih.gov/pubmed/23609269" TargetMode="External"/><Relationship Id="rId1" Type="http://schemas.openxmlformats.org/officeDocument/2006/relationships/slideLayout" Target="../slideLayouts/slideLayout2.xml"/><Relationship Id="rId6" Type="http://schemas.openxmlformats.org/officeDocument/2006/relationships/hyperlink" Target="http://www.ncbi.nlm.nih.gov/pubmed?term=Maier%20RV%5bAuthor%5d&amp;cauthor=true&amp;cauthor_uid=23609269" TargetMode="External"/><Relationship Id="rId11" Type="http://schemas.openxmlformats.org/officeDocument/2006/relationships/hyperlink" Target="http://www.ncbi.nlm.nih.gov/pubmed?term=Cuschieri%20J%5bAuthor%5d&amp;cauthor=true&amp;cauthor_uid=23609269" TargetMode="External"/><Relationship Id="rId5" Type="http://schemas.openxmlformats.org/officeDocument/2006/relationships/hyperlink" Target="http://www.ncbi.nlm.nih.gov/pubmed?term=Minei%20JP%5bAuthor%5d&amp;cauthor=true&amp;cauthor_uid=23609269" TargetMode="External"/><Relationship Id="rId10" Type="http://schemas.openxmlformats.org/officeDocument/2006/relationships/hyperlink" Target="http://www.ncbi.nlm.nih.gov/pubmed?term=Moore%20EE%5bAuthor%5d&amp;cauthor=true&amp;cauthor_uid=23609269" TargetMode="External"/><Relationship Id="rId4" Type="http://schemas.openxmlformats.org/officeDocument/2006/relationships/hyperlink" Target="http://www.ncbi.nlm.nih.gov/pubmed?term=Cohen%20MJ%5bAuthor%5d&amp;cauthor=true&amp;cauthor_uid=23609269" TargetMode="External"/><Relationship Id="rId9" Type="http://schemas.openxmlformats.org/officeDocument/2006/relationships/hyperlink" Target="http://www.ncbi.nlm.nih.gov/pubmed?term=Peitzman%20AB%5bAuthor%5d&amp;cauthor=true&amp;cauthor_uid=23609269"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reanimacion.net/warpit/publicaciones/view/132/"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reanimacion.net/warpit/publicaciones/view/249/" TargetMode="External"/><Relationship Id="rId2" Type="http://schemas.openxmlformats.org/officeDocument/2006/relationships/hyperlink" Target="http://www.reanimacion.net/warpit/publicaciones/view/118/"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www.ncbi.nlm.nih.gov/pubmed?term=Kreiss%20Y%5bAuthor%5d&amp;cauthor=true&amp;cauthor_uid=24074828" TargetMode="External"/><Relationship Id="rId3" Type="http://schemas.openxmlformats.org/officeDocument/2006/relationships/hyperlink" Target="http://www.ncbi.nlm.nih.gov/pubmed?term=Lipsky%20AM%5bAuthor%5d&amp;cauthor=true&amp;cauthor_uid=24074828" TargetMode="External"/><Relationship Id="rId7" Type="http://schemas.openxmlformats.org/officeDocument/2006/relationships/hyperlink" Target="http://www.ncbi.nlm.nih.gov/pubmed?term=Shaked%20G%5bAuthor%5d&amp;cauthor=true&amp;cauthor_uid=24074828" TargetMode="External"/><Relationship Id="rId2" Type="http://schemas.openxmlformats.org/officeDocument/2006/relationships/hyperlink" Target="http://www.ncbi.nlm.nih.gov/pubmed/24074828" TargetMode="External"/><Relationship Id="rId1" Type="http://schemas.openxmlformats.org/officeDocument/2006/relationships/slideLayout" Target="../slideLayouts/slideLayout2.xml"/><Relationship Id="rId6" Type="http://schemas.openxmlformats.org/officeDocument/2006/relationships/hyperlink" Target="http://www.ncbi.nlm.nih.gov/pubmed?term=Feinstein%20U%5bAuthor%5d&amp;cauthor=true&amp;cauthor_uid=24074828" TargetMode="External"/><Relationship Id="rId5" Type="http://schemas.openxmlformats.org/officeDocument/2006/relationships/hyperlink" Target="http://www.ncbi.nlm.nih.gov/pubmed?term=Nadler%20R%5bAuthor%5d&amp;cauthor=true&amp;cauthor_uid=24074828" TargetMode="External"/><Relationship Id="rId4" Type="http://schemas.openxmlformats.org/officeDocument/2006/relationships/hyperlink" Target="http://www.ncbi.nlm.nih.gov/pubmed?term=Abramovich%20A%5bAuthor%5d&amp;cauthor=true&amp;cauthor_uid=24074828" TargetMode="External"/><Relationship Id="rId9" Type="http://schemas.openxmlformats.org/officeDocument/2006/relationships/hyperlink" Target="http://www.ncbi.nlm.nih.gov/pubmed?term=Glassberg%20E%5bAuthor%5d&amp;cauthor=true&amp;cauthor_uid=24074828"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797152"/>
            <a:ext cx="7772400" cy="1470025"/>
          </a:xfrm>
        </p:spPr>
        <p:txBody>
          <a:bodyPr>
            <a:normAutofit/>
          </a:bodyPr>
          <a:lstStyle/>
          <a:p>
            <a:pPr fontAlgn="auto">
              <a:spcAft>
                <a:spcPts val="0"/>
              </a:spcAft>
              <a:defRPr/>
            </a:pPr>
            <a:r>
              <a:rPr lang="es-ES" dirty="0" smtClean="0">
                <a:solidFill>
                  <a:schemeClr val="tx2">
                    <a:satMod val="200000"/>
                  </a:schemeClr>
                </a:solidFill>
              </a:rPr>
              <a:t>Creencias y evidencias  en atención al trauma.</a:t>
            </a:r>
            <a:endParaRPr lang="es-ES" dirty="0">
              <a:solidFill>
                <a:schemeClr val="tx2">
                  <a:satMod val="200000"/>
                </a:schemeClr>
              </a:solidFill>
            </a:endParaRPr>
          </a:p>
        </p:txBody>
      </p:sp>
      <p:sp>
        <p:nvSpPr>
          <p:cNvPr id="13314" name="2 Subtítulo"/>
          <p:cNvSpPr>
            <a:spLocks noGrp="1"/>
          </p:cNvSpPr>
          <p:nvPr>
            <p:ph type="subTitle" idx="1"/>
          </p:nvPr>
        </p:nvSpPr>
        <p:spPr>
          <a:xfrm>
            <a:off x="4143400" y="6307088"/>
            <a:ext cx="5000600" cy="550912"/>
          </a:xfrm>
        </p:spPr>
        <p:txBody>
          <a:bodyPr>
            <a:normAutofit lnSpcReduction="10000"/>
          </a:bodyPr>
          <a:lstStyle/>
          <a:p>
            <a:pPr>
              <a:spcBef>
                <a:spcPct val="0"/>
              </a:spcBef>
            </a:pPr>
            <a:r>
              <a:rPr lang="es-ES" dirty="0" smtClean="0"/>
              <a:t>Dr. A. Echarri </a:t>
            </a:r>
            <a:r>
              <a:rPr lang="es-ES" dirty="0" err="1" smtClean="0"/>
              <a:t>Sucunza</a:t>
            </a:r>
            <a:r>
              <a:rPr lang="es-ES" dirty="0" smtClean="0"/>
              <a:t> 2019</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620688"/>
            <a:ext cx="2992537" cy="357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680261"/>
            <a:ext cx="3830627" cy="251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a:bodyPr>
          <a:lstStyle/>
          <a:p>
            <a:r>
              <a:rPr lang="es-ES_tradnl" dirty="0" smtClean="0"/>
              <a:t>Meter lo del articulo de anestesiar.</a:t>
            </a:r>
          </a:p>
          <a:p>
            <a:endParaRPr lang="es-ES_tradnl" dirty="0"/>
          </a:p>
          <a:p>
            <a:pPr marL="0" indent="0">
              <a:buNone/>
            </a:pPr>
            <a:r>
              <a:rPr lang="en-US" dirty="0" smtClean="0"/>
              <a:t>Clinical </a:t>
            </a:r>
            <a:r>
              <a:rPr lang="en-US" dirty="0"/>
              <a:t>Evaluation and Airway Management for Adults with Cervical Spine Instability. </a:t>
            </a:r>
            <a:endParaRPr lang="en-US" dirty="0" smtClean="0"/>
          </a:p>
          <a:p>
            <a:pPr marL="0" indent="0">
              <a:buNone/>
            </a:pPr>
            <a:r>
              <a:rPr lang="en-US" sz="2000" dirty="0" smtClean="0"/>
              <a:t>Ross </a:t>
            </a:r>
            <a:r>
              <a:rPr lang="en-US" sz="2000" dirty="0"/>
              <a:t>P. Martini, Dawn M. Larson. </a:t>
            </a:r>
            <a:r>
              <a:rPr lang="en-US" sz="2000" dirty="0" smtClean="0"/>
              <a:t>Review </a:t>
            </a:r>
            <a:r>
              <a:rPr lang="en-US" sz="2000" dirty="0"/>
              <a:t>Article. Pages 315-327</a:t>
            </a:r>
            <a:r>
              <a:rPr lang="en-US" sz="2000" dirty="0" smtClean="0"/>
              <a:t>.</a:t>
            </a:r>
          </a:p>
          <a:p>
            <a:endParaRPr lang="en-US" sz="2000" dirty="0"/>
          </a:p>
          <a:p>
            <a:endParaRPr lang="en-US" sz="2000" dirty="0" smtClean="0"/>
          </a:p>
          <a:p>
            <a:endParaRPr lang="en-US" sz="2000" dirty="0"/>
          </a:p>
          <a:p>
            <a:endParaRPr lang="en-US" sz="2000" dirty="0" smtClean="0"/>
          </a:p>
          <a:p>
            <a:r>
              <a:rPr lang="en-US" sz="1200" dirty="0" err="1" smtClean="0"/>
              <a:t>Traducido</a:t>
            </a:r>
            <a:r>
              <a:rPr lang="en-US" sz="1200" dirty="0" smtClean="0"/>
              <a:t> </a:t>
            </a:r>
            <a:r>
              <a:rPr lang="en-US" sz="1200" dirty="0" err="1" smtClean="0"/>
              <a:t>por</a:t>
            </a:r>
            <a:r>
              <a:rPr lang="en-US" sz="1200" dirty="0" smtClean="0"/>
              <a:t> :</a:t>
            </a:r>
            <a:r>
              <a:rPr lang="es-ES" sz="1200" b="1" dirty="0"/>
              <a:t>San Juan </a:t>
            </a:r>
            <a:r>
              <a:rPr lang="es-ES" sz="1200" b="1" dirty="0" err="1"/>
              <a:t>ílvarez</a:t>
            </a:r>
            <a:r>
              <a:rPr lang="es-ES" sz="1200" b="1" dirty="0"/>
              <a:t>, M., Carbonell Soto, M., de la Flor Robledo, M., Rodrí­guez </a:t>
            </a:r>
            <a:r>
              <a:rPr lang="es-ES" sz="1200" b="1" dirty="0" err="1"/>
              <a:t>Bertos</a:t>
            </a:r>
            <a:r>
              <a:rPr lang="es-ES" sz="1200" b="1" dirty="0"/>
              <a:t>, </a:t>
            </a:r>
            <a:r>
              <a:rPr lang="es-ES" sz="1200" b="1" dirty="0" smtClean="0"/>
              <a:t>C.FEA </a:t>
            </a:r>
            <a:r>
              <a:rPr lang="es-ES" sz="1200" b="1" dirty="0"/>
              <a:t>Hospital Universitario Severo Ochoa, Leganés, Madrid.</a:t>
            </a:r>
          </a:p>
          <a:p>
            <a:endParaRPr lang="es-ES" sz="12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575" t="27333" r="29650" b="39867"/>
          <a:stretch/>
        </p:blipFill>
        <p:spPr bwMode="auto">
          <a:xfrm>
            <a:off x="0" y="-15992"/>
            <a:ext cx="5093208" cy="224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7941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u="sng" dirty="0" smtClean="0"/>
              <a:t>Pacientes </a:t>
            </a:r>
            <a:r>
              <a:rPr lang="es-ES" b="1" u="sng" dirty="0"/>
              <a:t>de bajo </a:t>
            </a:r>
            <a:r>
              <a:rPr lang="es-ES" b="1" u="sng" dirty="0" smtClean="0"/>
              <a:t>riesgo</a:t>
            </a:r>
            <a:endParaRPr lang="es-ES" dirty="0"/>
          </a:p>
        </p:txBody>
      </p:sp>
      <p:sp>
        <p:nvSpPr>
          <p:cNvPr id="3" name="2 Marcador de contenido"/>
          <p:cNvSpPr>
            <a:spLocks noGrp="1"/>
          </p:cNvSpPr>
          <p:nvPr>
            <p:ph idx="1"/>
          </p:nvPr>
        </p:nvSpPr>
        <p:spPr>
          <a:xfrm>
            <a:off x="251520" y="1600200"/>
            <a:ext cx="8435280" cy="4525963"/>
          </a:xfrm>
        </p:spPr>
        <p:txBody>
          <a:bodyPr>
            <a:normAutofit fontScale="32500" lnSpcReduction="20000"/>
          </a:bodyPr>
          <a:lstStyle/>
          <a:p>
            <a:r>
              <a:rPr lang="es-ES" sz="6200" dirty="0" smtClean="0"/>
              <a:t>Aunque </a:t>
            </a:r>
            <a:r>
              <a:rPr lang="es-ES" sz="6200" dirty="0"/>
              <a:t>la mayorí­a de los pacientes con traumatismo cerrado no tienen un daño de la columna cervical, una lesión no diagnosticada puede conducir a resultados fatales. Por esta razón en los pacientes de riesgo se indica inmovilización y estudio de imagen de columna cervical por personal especializado, considerando el mecanismo de lesión, el examen fí­sico y su nivel de alerta, valorando otras posibles lesiones e indicando estudios de imagen más avanzados si fuera preciso. </a:t>
            </a:r>
            <a:r>
              <a:rPr lang="es-ES" sz="6200" dirty="0">
                <a:solidFill>
                  <a:srgbClr val="FF0000"/>
                </a:solidFill>
              </a:rPr>
              <a:t>La inmovilización de la columna cervical se mantendrá hasta descartar una posible lesión</a:t>
            </a:r>
            <a:r>
              <a:rPr lang="es-ES" sz="6200" dirty="0" smtClean="0">
                <a:solidFill>
                  <a:srgbClr val="FF0000"/>
                </a:solidFill>
              </a:rPr>
              <a:t>.</a:t>
            </a:r>
          </a:p>
          <a:p>
            <a:endParaRPr lang="es-ES_tradnl" sz="6200" dirty="0">
              <a:solidFill>
                <a:srgbClr val="FF0000"/>
              </a:solidFill>
            </a:endParaRPr>
          </a:p>
          <a:p>
            <a:endParaRPr lang="es-ES" sz="6200" dirty="0" smtClean="0">
              <a:solidFill>
                <a:srgbClr val="FF0000"/>
              </a:solidFill>
            </a:endParaRPr>
          </a:p>
          <a:p>
            <a:r>
              <a:rPr lang="es-ES" sz="4200" dirty="0"/>
              <a:t>El </a:t>
            </a:r>
            <a:r>
              <a:rPr lang="es-ES" sz="4200" dirty="0" err="1"/>
              <a:t>National</a:t>
            </a:r>
            <a:r>
              <a:rPr lang="es-ES" sz="4200" dirty="0"/>
              <a:t> </a:t>
            </a:r>
            <a:r>
              <a:rPr lang="es-ES" sz="4200" dirty="0" err="1"/>
              <a:t>Emergency</a:t>
            </a:r>
            <a:r>
              <a:rPr lang="es-ES" sz="4200" dirty="0"/>
              <a:t> X-</a:t>
            </a:r>
            <a:r>
              <a:rPr lang="es-ES" sz="4200" dirty="0" err="1"/>
              <a:t>Radiography</a:t>
            </a:r>
            <a:r>
              <a:rPr lang="es-ES" sz="4200" dirty="0"/>
              <a:t> </a:t>
            </a:r>
            <a:r>
              <a:rPr lang="es-ES" sz="4200" dirty="0" err="1"/>
              <a:t>Utilization</a:t>
            </a:r>
            <a:r>
              <a:rPr lang="es-ES" sz="4200" dirty="0"/>
              <a:t> </a:t>
            </a:r>
            <a:r>
              <a:rPr lang="es-ES" sz="4200" dirty="0" err="1"/>
              <a:t>Study</a:t>
            </a:r>
            <a:r>
              <a:rPr lang="es-ES" sz="4200" dirty="0"/>
              <a:t> (</a:t>
            </a:r>
            <a:r>
              <a:rPr lang="es-ES" sz="4200" i="1" dirty="0"/>
              <a:t>NEXUS</a:t>
            </a:r>
            <a:r>
              <a:rPr lang="es-ES" sz="4200" dirty="0"/>
              <a:t>) diseñó el </a:t>
            </a:r>
            <a:r>
              <a:rPr lang="es-ES" sz="4200" dirty="0" err="1">
                <a:hlinkClick r:id="rId2"/>
              </a:rPr>
              <a:t>Low-Risk</a:t>
            </a:r>
            <a:r>
              <a:rPr lang="es-ES" sz="4200" dirty="0">
                <a:hlinkClick r:id="rId2"/>
              </a:rPr>
              <a:t> </a:t>
            </a:r>
            <a:r>
              <a:rPr lang="es-ES" sz="4200" dirty="0" err="1">
                <a:hlinkClick r:id="rId2"/>
              </a:rPr>
              <a:t>Criteria</a:t>
            </a:r>
            <a:r>
              <a:rPr lang="es-ES" sz="4200" dirty="0"/>
              <a:t> (</a:t>
            </a:r>
            <a:r>
              <a:rPr lang="es-ES" sz="4200" i="1" dirty="0"/>
              <a:t>NLC</a:t>
            </a:r>
            <a:r>
              <a:rPr lang="es-ES" sz="4200" dirty="0"/>
              <a:t>) para identificar los </a:t>
            </a:r>
            <a:r>
              <a:rPr lang="es-ES" sz="4200" u="sng" dirty="0"/>
              <a:t>cinco criterios clí­nicos</a:t>
            </a:r>
            <a:r>
              <a:rPr lang="es-ES" sz="4200" dirty="0"/>
              <a:t> que identificarí­an a los pacientes de bajo riesgo y que incluyen: </a:t>
            </a:r>
            <a:r>
              <a:rPr lang="es-ES" sz="4200" dirty="0">
                <a:solidFill>
                  <a:srgbClr val="0070C0"/>
                </a:solidFill>
              </a:rPr>
              <a:t>no presentar dolor cervical en la lí­nea media, ausencia de déficit neurológico focal, estado de alerta normal, ausencia de intoxicación y ninguna lesión dolorosa.</a:t>
            </a:r>
          </a:p>
          <a:p>
            <a:r>
              <a:rPr lang="es-ES" sz="4200" dirty="0"/>
              <a:t>El  Canadian C-</a:t>
            </a:r>
            <a:r>
              <a:rPr lang="es-ES" sz="4200" dirty="0" err="1"/>
              <a:t>Spine</a:t>
            </a:r>
            <a:r>
              <a:rPr lang="es-ES" sz="4200" dirty="0"/>
              <a:t> Rule (</a:t>
            </a:r>
            <a:r>
              <a:rPr lang="es-ES" sz="4200" i="1" dirty="0"/>
              <a:t>CCR</a:t>
            </a:r>
            <a:r>
              <a:rPr lang="es-ES" sz="4200" dirty="0"/>
              <a:t>) </a:t>
            </a:r>
            <a:r>
              <a:rPr lang="es-ES" sz="4200" dirty="0">
                <a:hlinkClick r:id="rId3"/>
              </a:rPr>
              <a:t>evaluó una herramienta diferente</a:t>
            </a:r>
            <a:r>
              <a:rPr lang="es-ES" sz="4200" dirty="0"/>
              <a:t>  basada en </a:t>
            </a:r>
            <a:r>
              <a:rPr lang="es-ES" sz="4200" dirty="0">
                <a:hlinkClick r:id="rId4"/>
              </a:rPr>
              <a:t>tres preguntas</a:t>
            </a:r>
            <a:r>
              <a:rPr lang="es-ES" sz="4200" dirty="0"/>
              <a:t>: ¿hay algún factor de alto riesgo que exige radiografí­a?, ¿presenta factores de bajo riesgo que permitan una evaluación segura del rango de movimiento?, y ¿puede el paciente activamente girar el cuello hacia la derecha y la izquierda 45º</a:t>
            </a:r>
            <a:r>
              <a:rPr lang="es-ES" sz="4200" dirty="0" smtClean="0"/>
              <a:t>?.</a:t>
            </a:r>
            <a:endParaRPr lang="es-ES" sz="5800" dirty="0">
              <a:solidFill>
                <a:srgbClr val="FF0000"/>
              </a:solidFill>
            </a:endParaRPr>
          </a:p>
          <a:p>
            <a:endParaRPr lang="es-ES" dirty="0"/>
          </a:p>
        </p:txBody>
      </p:sp>
    </p:spTree>
    <p:extLst>
      <p:ext uri="{BB962C8B-B14F-4D97-AF65-F5344CB8AC3E}">
        <p14:creationId xmlns:p14="http://schemas.microsoft.com/office/powerpoint/2010/main" val="1840920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Manejo de la ví­a aérea pacientes con inmovilización de la columna </a:t>
            </a:r>
            <a:r>
              <a:rPr lang="es-ES" b="1" dirty="0" smtClean="0"/>
              <a:t>cervical</a:t>
            </a:r>
            <a:endParaRPr lang="es-ES" dirty="0"/>
          </a:p>
        </p:txBody>
      </p:sp>
      <p:sp>
        <p:nvSpPr>
          <p:cNvPr id="3" name="2 Marcador de contenido"/>
          <p:cNvSpPr>
            <a:spLocks noGrp="1"/>
          </p:cNvSpPr>
          <p:nvPr>
            <p:ph idx="1"/>
          </p:nvPr>
        </p:nvSpPr>
        <p:spPr/>
        <p:txBody>
          <a:bodyPr>
            <a:normAutofit fontScale="70000" lnSpcReduction="20000"/>
          </a:bodyPr>
          <a:lstStyle/>
          <a:p>
            <a:r>
              <a:rPr lang="es-ES" dirty="0" smtClean="0"/>
              <a:t>Diversos </a:t>
            </a:r>
            <a:r>
              <a:rPr lang="es-ES" dirty="0"/>
              <a:t>estudios con técnicas de imagen han puesto de manifiesto la repercusión que las maniobras convencionales para el abordaje de la ví­a aérea tienen sobre la columna cervical. De todas ellas, la </a:t>
            </a:r>
            <a:r>
              <a:rPr lang="es-ES" dirty="0">
                <a:solidFill>
                  <a:srgbClr val="0070C0"/>
                </a:solidFill>
              </a:rPr>
              <a:t>ventilación con mascarilla facial </a:t>
            </a:r>
            <a:r>
              <a:rPr lang="es-ES" dirty="0"/>
              <a:t>parece ser la que genera un mayor desplazamiento cervical</a:t>
            </a:r>
            <a:r>
              <a:rPr lang="es-ES" dirty="0" smtClean="0"/>
              <a:t>.</a:t>
            </a:r>
          </a:p>
          <a:p>
            <a:endParaRPr lang="es-ES" dirty="0"/>
          </a:p>
          <a:p>
            <a:r>
              <a:rPr lang="es-ES" dirty="0"/>
              <a:t>Otros procedimientos tampoco quedan exentos de consecuencias. Así­, la </a:t>
            </a:r>
            <a:r>
              <a:rPr lang="es-ES" dirty="0">
                <a:solidFill>
                  <a:srgbClr val="FF0000"/>
                </a:solidFill>
              </a:rPr>
              <a:t>tracción mandibular </a:t>
            </a:r>
            <a:r>
              <a:rPr lang="es-ES" dirty="0"/>
              <a:t>disminuye el espacio cervical medular disponible, y la </a:t>
            </a:r>
            <a:r>
              <a:rPr lang="es-ES" dirty="0">
                <a:solidFill>
                  <a:srgbClr val="FF0000"/>
                </a:solidFill>
              </a:rPr>
              <a:t>elevación de la pala del laringoscopio </a:t>
            </a:r>
            <a:r>
              <a:rPr lang="es-ES" dirty="0"/>
              <a:t>durante una laringoscopia directa convencional para exponer las cuerdas vocales provoca una extensión significativa a nivel </a:t>
            </a:r>
            <a:r>
              <a:rPr lang="es-ES" dirty="0" err="1"/>
              <a:t>atlo</a:t>
            </a:r>
            <a:r>
              <a:rPr lang="es-ES" dirty="0"/>
              <a:t>-occipital. Por el contrario, la aplicación de presión sobre el cartí­lago </a:t>
            </a:r>
            <a:r>
              <a:rPr lang="es-ES" dirty="0" smtClean="0"/>
              <a:t>cricoides(</a:t>
            </a:r>
            <a:r>
              <a:rPr lang="es-ES" dirty="0" err="1" smtClean="0"/>
              <a:t>Sellick</a:t>
            </a:r>
            <a:r>
              <a:rPr lang="es-ES" dirty="0" smtClean="0"/>
              <a:t>) </a:t>
            </a:r>
            <a:r>
              <a:rPr lang="es-ES" dirty="0"/>
              <a:t>no parece aumentar significativamente el desplazamiento </a:t>
            </a:r>
            <a:r>
              <a:rPr lang="es-ES" dirty="0" err="1"/>
              <a:t>occipito</a:t>
            </a:r>
            <a:r>
              <a:rPr lang="es-ES" dirty="0"/>
              <a:t>-cervical.</a:t>
            </a:r>
          </a:p>
          <a:p>
            <a:endParaRPr lang="es-ES" dirty="0"/>
          </a:p>
        </p:txBody>
      </p:sp>
    </p:spTree>
    <p:extLst>
      <p:ext uri="{BB962C8B-B14F-4D97-AF65-F5344CB8AC3E}">
        <p14:creationId xmlns:p14="http://schemas.microsoft.com/office/powerpoint/2010/main" val="1891248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u="sng" dirty="0"/>
              <a:t>Inmovilización de la columna durante el manejo de la ví­a </a:t>
            </a:r>
            <a:r>
              <a:rPr lang="es-ES" b="1" u="sng" dirty="0" smtClean="0"/>
              <a:t>aérea</a:t>
            </a:r>
            <a:endParaRPr lang="es-ES" dirty="0"/>
          </a:p>
        </p:txBody>
      </p:sp>
      <p:sp>
        <p:nvSpPr>
          <p:cNvPr id="3" name="2 Marcador de contenido"/>
          <p:cNvSpPr>
            <a:spLocks noGrp="1"/>
          </p:cNvSpPr>
          <p:nvPr>
            <p:ph idx="1"/>
          </p:nvPr>
        </p:nvSpPr>
        <p:spPr>
          <a:xfrm>
            <a:off x="179512" y="1600200"/>
            <a:ext cx="8712968" cy="4925144"/>
          </a:xfrm>
        </p:spPr>
        <p:txBody>
          <a:bodyPr>
            <a:noAutofit/>
          </a:bodyPr>
          <a:lstStyle/>
          <a:p>
            <a:r>
              <a:rPr lang="es-ES" sz="2000" dirty="0" smtClean="0"/>
              <a:t>Requiere </a:t>
            </a:r>
            <a:r>
              <a:rPr lang="es-ES" sz="2000" dirty="0"/>
              <a:t>un abordaje cuidadoso en el que se minimice el movimiento cervical.  </a:t>
            </a:r>
            <a:endParaRPr lang="es-ES" sz="2000" dirty="0" smtClean="0"/>
          </a:p>
          <a:p>
            <a:r>
              <a:rPr lang="es-ES" sz="2000" dirty="0" smtClean="0"/>
              <a:t>El</a:t>
            </a:r>
            <a:r>
              <a:rPr lang="es-ES" sz="2000" dirty="0"/>
              <a:t> </a:t>
            </a:r>
            <a:r>
              <a:rPr lang="es-ES" sz="2000" i="1" dirty="0" err="1"/>
              <a:t>gold</a:t>
            </a:r>
            <a:r>
              <a:rPr lang="es-ES" sz="2000" i="1" dirty="0"/>
              <a:t> </a:t>
            </a:r>
            <a:r>
              <a:rPr lang="es-ES" sz="2000" i="1" dirty="0" err="1"/>
              <a:t>standard</a:t>
            </a:r>
            <a:r>
              <a:rPr lang="es-ES" sz="2000" i="1" dirty="0"/>
              <a:t> </a:t>
            </a:r>
            <a:r>
              <a:rPr lang="es-ES" sz="2000" i="1" dirty="0" smtClean="0"/>
              <a:t>clásico  </a:t>
            </a:r>
            <a:r>
              <a:rPr lang="es-ES" sz="2000" dirty="0" smtClean="0"/>
              <a:t>es </a:t>
            </a:r>
            <a:r>
              <a:rPr lang="es-ES" sz="2000" dirty="0"/>
              <a:t>el uso combinado de una tabla espinal rí­gida, un collarí­n, </a:t>
            </a:r>
            <a:r>
              <a:rPr lang="es-ES" sz="2000" dirty="0" smtClean="0"/>
              <a:t>y </a:t>
            </a:r>
            <a:r>
              <a:rPr lang="es-ES" sz="2000" dirty="0"/>
              <a:t>cintas. Desafortunadamente, esta técnica, </a:t>
            </a:r>
            <a:r>
              <a:rPr lang="es-ES" sz="2000" dirty="0" smtClean="0"/>
              <a:t>asocia </a:t>
            </a:r>
            <a:r>
              <a:rPr lang="es-ES" sz="2000" dirty="0"/>
              <a:t>un riesgo elevado de daño por presión y limita de forma importante la visión durante la laringoscopia.</a:t>
            </a:r>
          </a:p>
          <a:p>
            <a:r>
              <a:rPr lang="es-ES" sz="2000" dirty="0"/>
              <a:t>Los collarines cervicales semirrí­gidos no limitan los desplazamientos patológicos y pueden contribuir al daño cervical, y los rí­gidos minimizan de forma importante la apertura de la boca.</a:t>
            </a:r>
          </a:p>
          <a:p>
            <a:r>
              <a:rPr lang="es-ES" sz="2000" dirty="0"/>
              <a:t>La estabilización manual en lí­nea (</a:t>
            </a:r>
            <a:r>
              <a:rPr lang="es-ES" sz="2000" i="1" dirty="0"/>
              <a:t>MILS</a:t>
            </a:r>
            <a:r>
              <a:rPr lang="es-ES" sz="2000" dirty="0"/>
              <a:t>) es la maniobra más ampliamente recomendada para, una vez retirado el collarí­n, mantener la cabeza y el cuello en una posición neutra durante la maniobra de intubación</a:t>
            </a:r>
            <a:r>
              <a:rPr lang="es-ES" sz="2000" dirty="0" smtClean="0"/>
              <a:t>. Esta técnica ha </a:t>
            </a:r>
            <a:r>
              <a:rPr lang="es-ES" sz="2000" dirty="0"/>
              <a:t>mostrado disminuir la extensión cervical durante la laringoscopia directa, pero no </a:t>
            </a:r>
            <a:r>
              <a:rPr lang="es-ES" sz="2000" dirty="0" smtClean="0"/>
              <a:t>carece </a:t>
            </a:r>
            <a:r>
              <a:rPr lang="es-ES" sz="2000" dirty="0"/>
              <a:t>de </a:t>
            </a:r>
            <a:r>
              <a:rPr lang="es-ES" sz="2000" dirty="0" smtClean="0"/>
              <a:t>inconvenientes: limita </a:t>
            </a:r>
            <a:r>
              <a:rPr lang="es-ES" sz="2000" dirty="0"/>
              <a:t>la apertura bucal, lo que dificulta la visión glótica y puede aumentar los tiempos de intubación o hacer necesario mayor número de intentos. </a:t>
            </a:r>
            <a:endParaRPr lang="es-ES" sz="1600" dirty="0"/>
          </a:p>
        </p:txBody>
      </p:sp>
    </p:spTree>
    <p:extLst>
      <p:ext uri="{BB962C8B-B14F-4D97-AF65-F5344CB8AC3E}">
        <p14:creationId xmlns:p14="http://schemas.microsoft.com/office/powerpoint/2010/main" val="1192704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u="sng" dirty="0"/>
              <a:t>Dispositivos para el manejo de la Ví­a </a:t>
            </a:r>
            <a:r>
              <a:rPr lang="es-ES" b="1" u="sng" dirty="0" smtClean="0"/>
              <a:t>Aérea</a:t>
            </a:r>
            <a:endParaRPr lang="es-ES" dirty="0"/>
          </a:p>
        </p:txBody>
      </p:sp>
      <p:sp>
        <p:nvSpPr>
          <p:cNvPr id="3" name="2 Marcador de contenido"/>
          <p:cNvSpPr>
            <a:spLocks noGrp="1"/>
          </p:cNvSpPr>
          <p:nvPr>
            <p:ph idx="1"/>
          </p:nvPr>
        </p:nvSpPr>
        <p:spPr>
          <a:xfrm>
            <a:off x="3563888" y="1600200"/>
            <a:ext cx="5400600" cy="5069160"/>
          </a:xfrm>
        </p:spPr>
        <p:txBody>
          <a:bodyPr>
            <a:normAutofit lnSpcReduction="10000"/>
          </a:bodyPr>
          <a:lstStyle/>
          <a:p>
            <a:r>
              <a:rPr lang="es-ES" sz="2000" b="1" dirty="0" smtClean="0"/>
              <a:t>Laringoscopia directa:</a:t>
            </a:r>
            <a:endParaRPr lang="es-ES" sz="2000" dirty="0"/>
          </a:p>
          <a:p>
            <a:r>
              <a:rPr lang="es-ES" sz="2000" dirty="0" smtClean="0"/>
              <a:t>En </a:t>
            </a:r>
            <a:r>
              <a:rPr lang="es-ES" sz="2000" dirty="0"/>
              <a:t>pacientes con </a:t>
            </a:r>
            <a:r>
              <a:rPr lang="es-ES" sz="2000" dirty="0">
                <a:hlinkClick r:id="rId2"/>
              </a:rPr>
              <a:t>sospecha de inestabilidad de la columna cervical</a:t>
            </a:r>
            <a:r>
              <a:rPr lang="es-ES" sz="2000" dirty="0" smtClean="0">
                <a:hlinkClick r:id="rId2"/>
              </a:rPr>
              <a:t>,</a:t>
            </a:r>
            <a:r>
              <a:rPr lang="es-ES" sz="2000" dirty="0" smtClean="0"/>
              <a:t> </a:t>
            </a:r>
            <a:r>
              <a:rPr lang="es-ES" sz="2000" dirty="0"/>
              <a:t>provoca una extensión significativa de las primeras articulaciones cervicales pudiendo empeorar el cuadro clí­nico. </a:t>
            </a:r>
            <a:r>
              <a:rPr lang="es-ES" sz="2000" dirty="0" smtClean="0"/>
              <a:t>Puede </a:t>
            </a:r>
            <a:r>
              <a:rPr lang="es-ES" sz="2000" dirty="0"/>
              <a:t>ocasionar daño neurológico por la </a:t>
            </a:r>
            <a:r>
              <a:rPr lang="es-ES" sz="2000" dirty="0" err="1"/>
              <a:t>hiperflexión</a:t>
            </a:r>
            <a:r>
              <a:rPr lang="es-ES" sz="2000" dirty="0"/>
              <a:t> o rotación de la cabeza y cuello y por la compresión de la columna cervical y arterias </a:t>
            </a:r>
            <a:r>
              <a:rPr lang="es-ES" sz="2000" dirty="0" smtClean="0"/>
              <a:t>vertebrales.</a:t>
            </a:r>
          </a:p>
          <a:p>
            <a:r>
              <a:rPr lang="es-ES" sz="2000" dirty="0" smtClean="0"/>
              <a:t>La </a:t>
            </a:r>
            <a:r>
              <a:rPr lang="es-ES" sz="2000" dirty="0"/>
              <a:t>realización conjunta con la técnica de MILS minimizarí­a este posible </a:t>
            </a:r>
            <a:r>
              <a:rPr lang="es-ES" sz="2000" dirty="0" smtClean="0"/>
              <a:t>desplazamiento. </a:t>
            </a:r>
          </a:p>
          <a:p>
            <a:r>
              <a:rPr lang="es-ES" sz="2000" dirty="0" smtClean="0"/>
              <a:t>El </a:t>
            </a:r>
            <a:r>
              <a:rPr lang="es-ES" sz="2000" dirty="0"/>
              <a:t>empeoramiento en la visión glótica al realizar la inmovilización manual en lí­nea parece solventarse satisfactoriamente con la utilización de un dispositivo </a:t>
            </a:r>
            <a:r>
              <a:rPr lang="es-ES" sz="2000" dirty="0" err="1"/>
              <a:t>transglótico</a:t>
            </a:r>
            <a:r>
              <a:rPr lang="es-ES" sz="2000" dirty="0"/>
              <a:t> tipo </a:t>
            </a:r>
            <a:r>
              <a:rPr lang="es-ES" sz="2000" dirty="0" err="1"/>
              <a:t>Eschmann</a:t>
            </a:r>
            <a:r>
              <a:rPr lang="es-ES" sz="2000" dirty="0"/>
              <a:t>.</a:t>
            </a:r>
          </a:p>
          <a:p>
            <a:endParaRPr lang="es-ES" sz="2000" dirty="0" smtClean="0"/>
          </a:p>
          <a:p>
            <a:endParaRPr lang="es-ES" sz="2000" dirty="0"/>
          </a:p>
          <a:p>
            <a:endParaRPr lang="es-E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560695"/>
            <a:ext cx="237626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46070"/>
          <a:stretch/>
        </p:blipFill>
        <p:spPr bwMode="auto">
          <a:xfrm rot="16200000">
            <a:off x="728706" y="3717032"/>
            <a:ext cx="2574020" cy="283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487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3995936" y="1600200"/>
            <a:ext cx="4690864" cy="4525963"/>
          </a:xfrm>
        </p:spPr>
        <p:txBody>
          <a:bodyPr>
            <a:normAutofit fontScale="70000" lnSpcReduction="20000"/>
          </a:bodyPr>
          <a:lstStyle/>
          <a:p>
            <a:r>
              <a:rPr lang="es-ES" b="1" dirty="0" err="1"/>
              <a:t>Videolaringoscopios</a:t>
            </a:r>
            <a:endParaRPr lang="es-ES" dirty="0"/>
          </a:p>
          <a:p>
            <a:r>
              <a:rPr lang="es-ES" dirty="0" smtClean="0"/>
              <a:t>La </a:t>
            </a:r>
            <a:r>
              <a:rPr lang="es-ES" dirty="0"/>
              <a:t>laringoscopia indirecta, al precisar sólo la alineación de los ejes </a:t>
            </a:r>
            <a:r>
              <a:rPr lang="es-ES" dirty="0" smtClean="0"/>
              <a:t>faríngeo </a:t>
            </a:r>
            <a:r>
              <a:rPr lang="es-ES" dirty="0"/>
              <a:t>y larí­ngeo, facilita la intubación traqueal en este tipo de situación.</a:t>
            </a:r>
          </a:p>
          <a:p>
            <a:endParaRPr lang="es-ES" dirty="0"/>
          </a:p>
          <a:p>
            <a:r>
              <a:rPr lang="es-ES" dirty="0"/>
              <a:t>Podemos concluir que los </a:t>
            </a:r>
            <a:r>
              <a:rPr lang="es-ES" dirty="0" err="1"/>
              <a:t>videolaringoscopios</a:t>
            </a:r>
            <a:r>
              <a:rPr lang="es-ES" dirty="0"/>
              <a:t> producen igual y, probablemente, una menor movilización cervical durante la intubación </a:t>
            </a:r>
            <a:r>
              <a:rPr lang="es-ES" dirty="0" err="1"/>
              <a:t>orotraqueal</a:t>
            </a:r>
            <a:r>
              <a:rPr lang="es-ES" dirty="0"/>
              <a:t> en comparación con la laringoscopia directa pero proporcionan una visión glótica mejor.</a:t>
            </a:r>
          </a:p>
          <a:p>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703" y="1530432"/>
            <a:ext cx="3240360" cy="267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627" y="3717032"/>
            <a:ext cx="1762125"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2689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3779912" y="1628800"/>
            <a:ext cx="4906888" cy="4525963"/>
          </a:xfrm>
        </p:spPr>
        <p:txBody>
          <a:bodyPr>
            <a:noAutofit/>
          </a:bodyPr>
          <a:lstStyle/>
          <a:p>
            <a:r>
              <a:rPr lang="es-ES" sz="1600" b="1" dirty="0"/>
              <a:t>Dispositivos </a:t>
            </a:r>
            <a:r>
              <a:rPr lang="es-ES" sz="1600" b="1" dirty="0" err="1"/>
              <a:t>Supraglóticos</a:t>
            </a:r>
            <a:endParaRPr lang="es-ES" sz="1600" dirty="0"/>
          </a:p>
          <a:p>
            <a:r>
              <a:rPr lang="es-ES" sz="1600" dirty="0">
                <a:solidFill>
                  <a:schemeClr val="accent1">
                    <a:lumMod val="75000"/>
                  </a:schemeClr>
                </a:solidFill>
              </a:rPr>
              <a:t>Son potencialmente peligrosos </a:t>
            </a:r>
            <a:r>
              <a:rPr lang="es-ES" sz="1600" dirty="0"/>
              <a:t>en los pacientes con inestabilidad cervical. Dos estudios </a:t>
            </a:r>
            <a:r>
              <a:rPr lang="es-ES" sz="1600" dirty="0" smtClean="0"/>
              <a:t>mostraron un </a:t>
            </a:r>
            <a:r>
              <a:rPr lang="es-ES" sz="1600" dirty="0"/>
              <a:t>alto grado de movilización de C1-C2 y C4-C5 durante la inserción de la mascarilla larí­ngea en cadáveres con inestabilidad cervical. </a:t>
            </a:r>
            <a:r>
              <a:rPr lang="es-ES" sz="1600" dirty="0" err="1"/>
              <a:t>Keller</a:t>
            </a:r>
            <a:r>
              <a:rPr lang="es-ES" sz="1600" dirty="0"/>
              <a:t> et al. concluyeron que las mascarillas larí­ngeas </a:t>
            </a:r>
            <a:r>
              <a:rPr lang="es-ES" sz="1600" dirty="0">
                <a:solidFill>
                  <a:schemeClr val="accent1">
                    <a:lumMod val="75000"/>
                  </a:schemeClr>
                </a:solidFill>
              </a:rPr>
              <a:t>provocan presiones altas en las vértebras cervicales superiores durante la inserción, inflado y mantenimiento de la anestesia y que esta presión puede ocasionar un desplazamiento posterior de la columna vertebral. </a:t>
            </a:r>
            <a:r>
              <a:rPr lang="es-ES" sz="1600" dirty="0"/>
              <a:t>Además, la presencia de un collarí­n cervical dificulta su inserción porque limita la apertura de la boca.</a:t>
            </a:r>
          </a:p>
          <a:p>
            <a:r>
              <a:rPr lang="es-ES" sz="1600" dirty="0"/>
              <a:t>Su inserción se ha asociado a una lesión de ligamentos y </a:t>
            </a:r>
            <a:r>
              <a:rPr lang="es-ES" sz="1600" dirty="0" err="1"/>
              <a:t>mielopatí­a</a:t>
            </a:r>
            <a:r>
              <a:rPr lang="es-ES" sz="1600" dirty="0"/>
              <a:t> en un paciente tras la colocación de una mascarilla larí­ngea en un paciente en el que se desconocí­a la existencia de una patologí­a cervical. Las causas fueron la deformación mecánica y el compromiso vascular.</a:t>
            </a:r>
          </a:p>
          <a:p>
            <a:endParaRPr lang="es-ES_tradnl" sz="1600" dirty="0"/>
          </a:p>
          <a:p>
            <a:endParaRPr lang="es-ES_tradnl" sz="1600" dirty="0"/>
          </a:p>
          <a:p>
            <a:endParaRPr lang="es-ES" sz="1600" dirty="0"/>
          </a:p>
          <a:p>
            <a:endParaRPr lang="es-ES" sz="1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297" y="1844824"/>
            <a:ext cx="313372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98202" y="3501008"/>
            <a:ext cx="3528391" cy="1815882"/>
          </a:xfrm>
          <a:prstGeom prst="rect">
            <a:avLst/>
          </a:prstGeom>
          <a:noFill/>
        </p:spPr>
        <p:txBody>
          <a:bodyPr wrap="square" rtlCol="0">
            <a:spAutoFit/>
          </a:bodyPr>
          <a:lstStyle/>
          <a:p>
            <a:r>
              <a:rPr lang="es-ES" sz="1600" dirty="0">
                <a:solidFill>
                  <a:srgbClr val="FF0000"/>
                </a:solidFill>
              </a:rPr>
              <a:t>Teniendo en cuenta los estudios publicados, podemos concluir que debemos evitar el empleo </a:t>
            </a:r>
            <a:r>
              <a:rPr lang="es-ES" sz="1600" dirty="0" smtClean="0">
                <a:solidFill>
                  <a:srgbClr val="FF0000"/>
                </a:solidFill>
              </a:rPr>
              <a:t>de</a:t>
            </a:r>
          </a:p>
          <a:p>
            <a:r>
              <a:rPr lang="es-ES" sz="1600" dirty="0" smtClean="0">
                <a:solidFill>
                  <a:srgbClr val="FF0000"/>
                </a:solidFill>
              </a:rPr>
              <a:t> </a:t>
            </a:r>
            <a:r>
              <a:rPr lang="es-ES" sz="1600" dirty="0">
                <a:solidFill>
                  <a:srgbClr val="FF0000"/>
                </a:solidFill>
              </a:rPr>
              <a:t>estos dispositivos en pacientes con patologí­a cervical, quedando reservados para la temida situación No </a:t>
            </a:r>
            <a:r>
              <a:rPr lang="es-ES" sz="1600" dirty="0" err="1">
                <a:solidFill>
                  <a:srgbClr val="FF0000"/>
                </a:solidFill>
              </a:rPr>
              <a:t>Intubable</a:t>
            </a:r>
            <a:r>
              <a:rPr lang="es-ES" sz="1600" dirty="0">
                <a:solidFill>
                  <a:srgbClr val="FF0000"/>
                </a:solidFill>
              </a:rPr>
              <a:t>/No </a:t>
            </a:r>
            <a:r>
              <a:rPr lang="es-ES" sz="1600" dirty="0" err="1">
                <a:solidFill>
                  <a:srgbClr val="FF0000"/>
                </a:solidFill>
              </a:rPr>
              <a:t>Ventilable</a:t>
            </a:r>
            <a:r>
              <a:rPr lang="es-ES" sz="1600" dirty="0">
                <a:solidFill>
                  <a:srgbClr val="FF0000"/>
                </a:solidFill>
              </a:rPr>
              <a:t>.</a:t>
            </a:r>
          </a:p>
        </p:txBody>
      </p:sp>
    </p:spTree>
    <p:extLst>
      <p:ext uri="{BB962C8B-B14F-4D97-AF65-F5344CB8AC3E}">
        <p14:creationId xmlns:p14="http://schemas.microsoft.com/office/powerpoint/2010/main" val="2665981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fontAlgn="auto">
              <a:spcAft>
                <a:spcPts val="0"/>
              </a:spcAft>
              <a:defRPr/>
            </a:pPr>
            <a:r>
              <a:rPr lang="es-ES" sz="3200" b="1" dirty="0" smtClean="0">
                <a:solidFill>
                  <a:schemeClr val="tx2">
                    <a:satMod val="200000"/>
                  </a:schemeClr>
                </a:solidFill>
              </a:rPr>
              <a:t>Control cervical ¿con tracción o sin tracción?</a:t>
            </a:r>
            <a:endParaRPr lang="es-ES" sz="3200" dirty="0">
              <a:solidFill>
                <a:schemeClr val="tx2">
                  <a:satMod val="200000"/>
                </a:schemeClr>
              </a:solidFill>
            </a:endParaRPr>
          </a:p>
        </p:txBody>
      </p:sp>
      <p:sp>
        <p:nvSpPr>
          <p:cNvPr id="3" name="2 Marcador de contenido"/>
          <p:cNvSpPr>
            <a:spLocks noGrp="1"/>
          </p:cNvSpPr>
          <p:nvPr>
            <p:ph idx="1"/>
          </p:nvPr>
        </p:nvSpPr>
        <p:spPr/>
        <p:txBody>
          <a:bodyPr>
            <a:normAutofit fontScale="85000" lnSpcReduction="20000"/>
          </a:bodyPr>
          <a:lstStyle/>
          <a:p>
            <a:pPr marL="411480" fontAlgn="auto">
              <a:spcAft>
                <a:spcPts val="0"/>
              </a:spcAft>
              <a:buFont typeface="Wingdings"/>
              <a:buChar char=""/>
              <a:defRPr/>
            </a:pPr>
            <a:r>
              <a:rPr lang="es-ES" dirty="0" smtClean="0"/>
              <a:t>En el primer paso de asistencia inicial (ABCDE) al trauma grave se indica: "Apertura de la vía aérea con estricto control cervical". A partir de aquí, ninguno se ocupa de explicar como se hace correctamente el "estricto control cervical". Está claro que lo que hay que hacer es mantener la cabeza alineada y procurar no moverla, pero esto se debe de hacer con tracción cervical ligera o sin ella????</a:t>
            </a:r>
            <a:br>
              <a:rPr lang="es-ES" dirty="0" smtClean="0"/>
            </a:br>
            <a:r>
              <a:rPr lang="es-ES" dirty="0" smtClean="0"/>
              <a:t> Yo, que soy de la "vieja escuela" digo que sí se debe de hacer. Pero lo que realmente deseo es que me ayudéis a ver si existe alguna evidencia científica que nos haga decantarnos por uno u otro sistema.</a:t>
            </a:r>
          </a:p>
          <a:p>
            <a:pPr marL="411480" fontAlgn="auto">
              <a:spcAft>
                <a:spcPts val="0"/>
              </a:spcAft>
              <a:buFont typeface="Wingdings"/>
              <a:buChar char=""/>
              <a:defRPr/>
            </a:pPr>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dirty="0" smtClean="0">
                <a:solidFill>
                  <a:schemeClr val="tx2">
                    <a:satMod val="200000"/>
                  </a:schemeClr>
                </a:solidFill>
              </a:rPr>
              <a:t>Respuestas</a:t>
            </a:r>
            <a:endParaRPr lang="es-ES" dirty="0">
              <a:solidFill>
                <a:schemeClr val="tx2">
                  <a:satMod val="200000"/>
                </a:schemeClr>
              </a:solidFill>
            </a:endParaRPr>
          </a:p>
        </p:txBody>
      </p:sp>
      <p:sp>
        <p:nvSpPr>
          <p:cNvPr id="41986" name="2 Marcador de contenido"/>
          <p:cNvSpPr>
            <a:spLocks noGrp="1"/>
          </p:cNvSpPr>
          <p:nvPr>
            <p:ph idx="1"/>
          </p:nvPr>
        </p:nvSpPr>
        <p:spPr>
          <a:xfrm>
            <a:off x="611188" y="1784350"/>
            <a:ext cx="8353425" cy="4572000"/>
          </a:xfrm>
        </p:spPr>
        <p:txBody>
          <a:bodyPr>
            <a:normAutofit fontScale="92500" lnSpcReduction="10000"/>
          </a:bodyPr>
          <a:lstStyle/>
          <a:p>
            <a:r>
              <a:rPr lang="es-ES" sz="2000" smtClean="0">
                <a:solidFill>
                  <a:srgbClr val="00B0F0"/>
                </a:solidFill>
              </a:rPr>
              <a:t>De manera sencilla y llana:      </a:t>
            </a:r>
            <a:r>
              <a:rPr lang="es-ES" sz="2000" b="1" i="1" u="sng" smtClean="0">
                <a:solidFill>
                  <a:srgbClr val="00B0F0"/>
                </a:solidFill>
              </a:rPr>
              <a:t>SIN TRACCIÓN</a:t>
            </a:r>
          </a:p>
          <a:p>
            <a:endParaRPr lang="es-ES" sz="2000" b="1" i="1" u="sng" smtClean="0"/>
          </a:p>
          <a:p>
            <a:r>
              <a:rPr lang="es-ES" sz="2000" smtClean="0"/>
              <a:t>En la actualidad la mayoría de los textos y autores coinciden en alinear la cabeza de manera manual SIN hacer ningún tipo de tracción cefálica.</a:t>
            </a:r>
          </a:p>
          <a:p>
            <a:r>
              <a:rPr lang="es-ES" sz="2000" smtClean="0"/>
              <a:t>Cuando hablamos de otras fracturas  hay la tentación de " reducir " insitu la mayoría de ellas o incluso, la tracción puede formar parte de la estabilización como pasa en algunas de fémur. También puede suceder que la extremidad haya quedado dislocada o con tal grado de deformidad que pueda parecer prudente re-alinearla.., lo cual haremos siempre con la máxima delicadeza ( para lo que, seguramente, aplicaremos algún tipo de tracción. Nunca empujar ) previo a su inmovilización.</a:t>
            </a:r>
            <a:br>
              <a:rPr lang="es-ES" sz="2000" smtClean="0"/>
            </a:br>
            <a:r>
              <a:rPr lang="es-ES" sz="2000" smtClean="0">
                <a:solidFill>
                  <a:srgbClr val="92D050"/>
                </a:solidFill>
              </a:rPr>
              <a:t>Pero... en el cuello !??</a:t>
            </a:r>
            <a:br>
              <a:rPr lang="es-ES" sz="2000" smtClean="0">
                <a:solidFill>
                  <a:srgbClr val="92D050"/>
                </a:solidFill>
              </a:rPr>
            </a:br>
            <a:r>
              <a:rPr lang="es-ES" sz="2000" smtClean="0">
                <a:solidFill>
                  <a:srgbClr val="92D050"/>
                </a:solidFill>
              </a:rPr>
              <a:t>Para responder rápidamente a tu pregunta.: </a:t>
            </a:r>
            <a:r>
              <a:rPr lang="es-ES" sz="2000" i="1" smtClean="0">
                <a:solidFill>
                  <a:srgbClr val="92D050"/>
                </a:solidFill>
              </a:rPr>
              <a:t>NO. Yo no recomiendo ningún tipo de tracción o fuerza sobre el cuello o la cabeza de ningún paciente traumático</a:t>
            </a:r>
            <a:r>
              <a:rPr lang="es-ES" sz="2000" i="1" smtClean="0"/>
              <a:t>.</a:t>
            </a:r>
            <a:r>
              <a:rPr lang="es-ES" sz="2000" smtClean="0"/>
              <a:t/>
            </a:r>
            <a:br>
              <a:rPr lang="es-ES" sz="2000" smtClean="0"/>
            </a:br>
            <a:endParaRPr lang="es-ES" sz="20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b="1" dirty="0" smtClean="0">
                <a:solidFill>
                  <a:schemeClr val="tx2">
                    <a:satMod val="200000"/>
                  </a:schemeClr>
                </a:solidFill>
              </a:rPr>
              <a:t>Estabilización manual alineada de la cabeza</a:t>
            </a:r>
            <a:endParaRPr lang="es-ES" dirty="0">
              <a:solidFill>
                <a:schemeClr val="tx2">
                  <a:satMod val="200000"/>
                </a:schemeClr>
              </a:solidFill>
            </a:endParaRPr>
          </a:p>
        </p:txBody>
      </p:sp>
      <p:sp>
        <p:nvSpPr>
          <p:cNvPr id="3" name="2 Marcador de contenido"/>
          <p:cNvSpPr>
            <a:spLocks noGrp="1"/>
          </p:cNvSpPr>
          <p:nvPr>
            <p:ph idx="1"/>
          </p:nvPr>
        </p:nvSpPr>
        <p:spPr/>
        <p:txBody>
          <a:bodyPr>
            <a:normAutofit fontScale="70000" lnSpcReduction="20000"/>
          </a:bodyPr>
          <a:lstStyle/>
          <a:p>
            <a:pPr marL="68580" indent="0" fontAlgn="auto">
              <a:spcAft>
                <a:spcPts val="0"/>
              </a:spcAft>
              <a:buNone/>
              <a:defRPr/>
            </a:pPr>
            <a:r>
              <a:rPr lang="es-ES" dirty="0" smtClean="0"/>
              <a:t/>
            </a:r>
            <a:br>
              <a:rPr lang="es-ES" dirty="0" smtClean="0"/>
            </a:br>
            <a:r>
              <a:rPr lang="es-ES" dirty="0" smtClean="0"/>
              <a:t>“Una vez que se ha determinado que, según el mecanismo del traumatismo, existe una columna inestable, el primer paso consiste en lograr una estabilización alineada manual. La cabeza del paciente se sujeta y desplaza hacia una posición alineada neutra, a menos que esté contraindicado. La posición neutra alineada correcta de la cabeza se mantiene </a:t>
            </a:r>
            <a:r>
              <a:rPr lang="es-ES" dirty="0" smtClean="0">
                <a:solidFill>
                  <a:srgbClr val="FF0000"/>
                </a:solidFill>
              </a:rPr>
              <a:t>sin ejercer una tracción significativa</a:t>
            </a:r>
            <a:r>
              <a:rPr lang="es-ES" dirty="0" smtClean="0"/>
              <a:t>. Sólo se tira lo suficiente cuando el paciente esté sentado o de pie para descomprimir el eje axial (sujetando el peso de la cabeza sin que se apoye en el axis y en el resto de la columna cervical).”</a:t>
            </a:r>
            <a:br>
              <a:rPr lang="es-ES" dirty="0" smtClean="0"/>
            </a:br>
            <a:r>
              <a:rPr lang="es-ES" dirty="0" smtClean="0"/>
              <a:t/>
            </a:r>
            <a:br>
              <a:rPr lang="es-ES" dirty="0" smtClean="0"/>
            </a:br>
            <a:r>
              <a:rPr lang="es-ES" b="1" dirty="0" smtClean="0"/>
              <a:t>PHTLS, 6ta ed. Capítulo 9. Traumatismo de la columna vertebral, </a:t>
            </a:r>
            <a:r>
              <a:rPr lang="es-ES" b="1" dirty="0" err="1" smtClean="0"/>
              <a:t>pag</a:t>
            </a:r>
            <a:r>
              <a:rPr lang="es-ES" b="1" dirty="0" smtClean="0"/>
              <a:t>: 237</a:t>
            </a:r>
            <a:endParaRPr lang="es-ES" dirty="0" smtClean="0"/>
          </a:p>
          <a:p>
            <a:pPr marL="411480" fontAlgn="auto">
              <a:spcAft>
                <a:spcPts val="0"/>
              </a:spcAft>
              <a:buFont typeface="Wingdings"/>
              <a:buChar char=""/>
              <a:defRPr/>
            </a:pPr>
            <a:r>
              <a:rPr lang="es-ES" dirty="0" smtClean="0"/>
              <a:t/>
            </a:r>
            <a:br>
              <a:rPr lang="es-ES" dirty="0" smtClean="0"/>
            </a:br>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708400" y="692150"/>
            <a:ext cx="4978400" cy="5664200"/>
          </a:xfrm>
        </p:spPr>
        <p:txBody>
          <a:bodyPr>
            <a:normAutofit fontScale="92500" lnSpcReduction="10000"/>
          </a:bodyPr>
          <a:lstStyle/>
          <a:p>
            <a:pPr marL="411480" fontAlgn="auto">
              <a:spcAft>
                <a:spcPts val="0"/>
              </a:spcAft>
              <a:buFont typeface="Wingdings"/>
              <a:buChar char=""/>
              <a:defRPr/>
            </a:pPr>
            <a:r>
              <a:rPr lang="en-US" dirty="0" smtClean="0"/>
              <a:t>En </a:t>
            </a:r>
            <a:r>
              <a:rPr lang="en-US" dirty="0" err="1" smtClean="0"/>
              <a:t>febrero</a:t>
            </a:r>
            <a:r>
              <a:rPr lang="en-US" dirty="0" smtClean="0"/>
              <a:t> de 1976 el </a:t>
            </a:r>
            <a:r>
              <a:rPr lang="en-US" dirty="0" smtClean="0">
                <a:solidFill>
                  <a:srgbClr val="FF0000"/>
                </a:solidFill>
              </a:rPr>
              <a:t>Dr. Jim </a:t>
            </a:r>
            <a:r>
              <a:rPr lang="en-US" dirty="0" err="1" smtClean="0">
                <a:solidFill>
                  <a:srgbClr val="FF0000"/>
                </a:solidFill>
              </a:rPr>
              <a:t>Styner</a:t>
            </a:r>
            <a:r>
              <a:rPr lang="en-US" dirty="0" smtClean="0">
                <a:solidFill>
                  <a:srgbClr val="FF0000"/>
                </a:solidFill>
              </a:rPr>
              <a:t>, </a:t>
            </a:r>
            <a:r>
              <a:rPr lang="en-US" dirty="0" err="1" smtClean="0">
                <a:solidFill>
                  <a:srgbClr val="FF0000"/>
                </a:solidFill>
              </a:rPr>
              <a:t>traumatologo</a:t>
            </a:r>
            <a:r>
              <a:rPr lang="en-US" dirty="0" smtClean="0">
                <a:solidFill>
                  <a:srgbClr val="FF0000"/>
                </a:solidFill>
              </a:rPr>
              <a:t>, </a:t>
            </a:r>
            <a:r>
              <a:rPr lang="en-US" dirty="0" err="1" smtClean="0">
                <a:solidFill>
                  <a:srgbClr val="FF0000"/>
                </a:solidFill>
              </a:rPr>
              <a:t>sufrió</a:t>
            </a:r>
            <a:r>
              <a:rPr lang="en-US" dirty="0" smtClean="0">
                <a:solidFill>
                  <a:srgbClr val="FF0000"/>
                </a:solidFill>
              </a:rPr>
              <a:t> un </a:t>
            </a:r>
            <a:r>
              <a:rPr lang="en-US" dirty="0" err="1" smtClean="0">
                <a:solidFill>
                  <a:srgbClr val="FF0000"/>
                </a:solidFill>
              </a:rPr>
              <a:t>accidente</a:t>
            </a:r>
            <a:r>
              <a:rPr lang="en-US" dirty="0" smtClean="0">
                <a:solidFill>
                  <a:srgbClr val="FF0000"/>
                </a:solidFill>
              </a:rPr>
              <a:t> de </a:t>
            </a:r>
            <a:r>
              <a:rPr lang="en-US" dirty="0" err="1" smtClean="0">
                <a:solidFill>
                  <a:srgbClr val="FF0000"/>
                </a:solidFill>
              </a:rPr>
              <a:t>avioneta</a:t>
            </a:r>
            <a:r>
              <a:rPr lang="en-US" dirty="0" smtClean="0">
                <a:solidFill>
                  <a:srgbClr val="FF0000"/>
                </a:solidFill>
              </a:rPr>
              <a:t> ,</a:t>
            </a:r>
            <a:r>
              <a:rPr lang="en-US" dirty="0" err="1" smtClean="0"/>
              <a:t>su</a:t>
            </a:r>
            <a:r>
              <a:rPr lang="en-US" dirty="0" smtClean="0"/>
              <a:t> </a:t>
            </a:r>
            <a:r>
              <a:rPr lang="en-US" dirty="0" err="1" smtClean="0"/>
              <a:t>mujer</a:t>
            </a:r>
            <a:r>
              <a:rPr lang="en-US" dirty="0" smtClean="0"/>
              <a:t> </a:t>
            </a:r>
            <a:r>
              <a:rPr lang="en-US" dirty="0" err="1" smtClean="0"/>
              <a:t>murió</a:t>
            </a:r>
            <a:r>
              <a:rPr lang="en-US" dirty="0" smtClean="0"/>
              <a:t> y el </a:t>
            </a:r>
            <a:r>
              <a:rPr lang="en-US" dirty="0" err="1" smtClean="0"/>
              <a:t>resto</a:t>
            </a:r>
            <a:r>
              <a:rPr lang="en-US" dirty="0" smtClean="0"/>
              <a:t> de </a:t>
            </a:r>
            <a:r>
              <a:rPr lang="en-US" dirty="0" err="1" smtClean="0"/>
              <a:t>su</a:t>
            </a:r>
            <a:r>
              <a:rPr lang="en-US" dirty="0" smtClean="0"/>
              <a:t> </a:t>
            </a:r>
            <a:r>
              <a:rPr lang="en-US" dirty="0" err="1" smtClean="0"/>
              <a:t>familia</a:t>
            </a:r>
            <a:r>
              <a:rPr lang="en-US" dirty="0" smtClean="0"/>
              <a:t>, </a:t>
            </a:r>
            <a:r>
              <a:rPr lang="en-US" dirty="0" err="1" smtClean="0"/>
              <a:t>él</a:t>
            </a:r>
            <a:r>
              <a:rPr lang="en-US" dirty="0" smtClean="0"/>
              <a:t> </a:t>
            </a:r>
            <a:r>
              <a:rPr lang="en-US" dirty="0" err="1" smtClean="0"/>
              <a:t>incluido</a:t>
            </a:r>
            <a:r>
              <a:rPr lang="en-US" dirty="0" smtClean="0"/>
              <a:t>, </a:t>
            </a:r>
            <a:r>
              <a:rPr lang="en-US" dirty="0" err="1" smtClean="0"/>
              <a:t>sufrieron</a:t>
            </a:r>
            <a:r>
              <a:rPr lang="en-US" dirty="0" smtClean="0"/>
              <a:t> graves </a:t>
            </a:r>
            <a:r>
              <a:rPr lang="en-US" dirty="0" err="1" smtClean="0"/>
              <a:t>daños</a:t>
            </a:r>
            <a:r>
              <a:rPr lang="en-US" dirty="0" smtClean="0"/>
              <a:t>, y no </a:t>
            </a:r>
            <a:r>
              <a:rPr lang="en-US" dirty="0" err="1" smtClean="0"/>
              <a:t>recibieron</a:t>
            </a:r>
            <a:r>
              <a:rPr lang="en-US" dirty="0" smtClean="0"/>
              <a:t> los </a:t>
            </a:r>
            <a:r>
              <a:rPr lang="en-US" dirty="0" err="1" smtClean="0"/>
              <a:t>cuidados</a:t>
            </a:r>
            <a:r>
              <a:rPr lang="en-US" dirty="0" smtClean="0"/>
              <a:t> </a:t>
            </a:r>
            <a:r>
              <a:rPr lang="en-US" dirty="0" err="1" smtClean="0"/>
              <a:t>adecuados</a:t>
            </a:r>
            <a:r>
              <a:rPr lang="en-US" dirty="0" smtClean="0"/>
              <a:t>.</a:t>
            </a:r>
          </a:p>
          <a:p>
            <a:pPr marL="411480" fontAlgn="auto">
              <a:spcAft>
                <a:spcPts val="0"/>
              </a:spcAft>
              <a:buFont typeface="Wingdings"/>
              <a:buChar char=""/>
              <a:defRPr/>
            </a:pPr>
            <a:r>
              <a:rPr lang="en-US" dirty="0" smtClean="0"/>
              <a:t>Y… </a:t>
            </a:r>
            <a:r>
              <a:rPr lang="en-US" dirty="0" err="1" smtClean="0"/>
              <a:t>decidió</a:t>
            </a:r>
            <a:r>
              <a:rPr lang="en-US" dirty="0" smtClean="0"/>
              <a:t> </a:t>
            </a:r>
            <a:r>
              <a:rPr lang="en-US" dirty="0" err="1" smtClean="0"/>
              <a:t>mejorarlos</a:t>
            </a:r>
            <a:r>
              <a:rPr lang="en-US" dirty="0" smtClean="0"/>
              <a:t>.</a:t>
            </a:r>
          </a:p>
          <a:p>
            <a:pPr marL="411480">
              <a:buFont typeface="Wingdings"/>
              <a:buChar char=""/>
              <a:defRPr/>
            </a:pPr>
            <a:r>
              <a:rPr lang="en-US" dirty="0">
                <a:solidFill>
                  <a:srgbClr val="FF0000"/>
                </a:solidFill>
              </a:rPr>
              <a:t>y </a:t>
            </a:r>
            <a:r>
              <a:rPr lang="en-US" dirty="0" err="1">
                <a:solidFill>
                  <a:srgbClr val="FF0000"/>
                </a:solidFill>
              </a:rPr>
              <a:t>eso</a:t>
            </a:r>
            <a:r>
              <a:rPr lang="en-US" dirty="0">
                <a:solidFill>
                  <a:srgbClr val="FF0000"/>
                </a:solidFill>
              </a:rPr>
              <a:t> </a:t>
            </a:r>
            <a:r>
              <a:rPr lang="en-US" dirty="0" err="1">
                <a:solidFill>
                  <a:srgbClr val="FF0000"/>
                </a:solidFill>
              </a:rPr>
              <a:t>cambio</a:t>
            </a:r>
            <a:r>
              <a:rPr lang="en-US" dirty="0">
                <a:solidFill>
                  <a:srgbClr val="FF0000"/>
                </a:solidFill>
              </a:rPr>
              <a:t> el </a:t>
            </a:r>
            <a:r>
              <a:rPr lang="en-US" dirty="0" err="1">
                <a:solidFill>
                  <a:srgbClr val="FF0000"/>
                </a:solidFill>
              </a:rPr>
              <a:t>manejo</a:t>
            </a:r>
            <a:r>
              <a:rPr lang="en-US" dirty="0">
                <a:solidFill>
                  <a:srgbClr val="FF0000"/>
                </a:solidFill>
              </a:rPr>
              <a:t> del </a:t>
            </a:r>
            <a:r>
              <a:rPr lang="en-US" dirty="0" err="1">
                <a:solidFill>
                  <a:srgbClr val="FF0000"/>
                </a:solidFill>
              </a:rPr>
              <a:t>paciente</a:t>
            </a:r>
            <a:r>
              <a:rPr lang="en-US" dirty="0">
                <a:solidFill>
                  <a:srgbClr val="FF0000"/>
                </a:solidFill>
              </a:rPr>
              <a:t> </a:t>
            </a:r>
            <a:r>
              <a:rPr lang="en-US" dirty="0" err="1">
                <a:solidFill>
                  <a:srgbClr val="FF0000"/>
                </a:solidFill>
              </a:rPr>
              <a:t>politraumatizado</a:t>
            </a:r>
            <a:r>
              <a:rPr lang="en-US" dirty="0">
                <a:solidFill>
                  <a:srgbClr val="FF0000"/>
                </a:solidFill>
              </a:rPr>
              <a:t> en el </a:t>
            </a:r>
            <a:r>
              <a:rPr lang="en-US" dirty="0" err="1">
                <a:solidFill>
                  <a:srgbClr val="FF0000"/>
                </a:solidFill>
              </a:rPr>
              <a:t>mundo</a:t>
            </a:r>
            <a:r>
              <a:rPr lang="en-US" dirty="0">
                <a:solidFill>
                  <a:srgbClr val="FF0000"/>
                </a:solidFill>
              </a:rPr>
              <a:t>.</a:t>
            </a:r>
          </a:p>
          <a:p>
            <a:pPr marL="411480" fontAlgn="auto">
              <a:spcAft>
                <a:spcPts val="0"/>
              </a:spcAft>
              <a:buFont typeface="Wingdings"/>
              <a:buChar char=""/>
              <a:defRPr/>
            </a:pPr>
            <a:endParaRPr lang="en-US" dirty="0" smtClean="0"/>
          </a:p>
          <a:p>
            <a:pPr marL="411480" fontAlgn="auto">
              <a:spcAft>
                <a:spcPts val="0"/>
              </a:spcAft>
              <a:buFont typeface="Wingdings"/>
              <a:buChar char=""/>
              <a:defRPr/>
            </a:pPr>
            <a:endParaRPr lang="es-ES" dirty="0"/>
          </a:p>
        </p:txBody>
      </p:sp>
      <p:sp>
        <p:nvSpPr>
          <p:cNvPr id="15362" name="AutoShape 2" descr="data:image/jpeg;base64,/9j/4AAQSkZJRgABAQAAAQABAAD/2wCEAAkGBhMSERUUExQUFRUWGRsYGRcYGR4eHhgiHR0eHx4dHR4fISYfHB8lHSAcHy8hJCgpLC4sIiAxNTAqNygrLCkBCQoKDgwOGg8PGiwkHyUqLCw0LDQsKiwpLCwsKSwwLCwpLCwsLCopLCwsLCktLCwsLywpLCwsKiwsLCwsLCwsLP/AABEIAKgAlgMBIgACEQEDEQH/xAAcAAACAwEBAQEAAAAAAAAAAAAABgQFBwMCAQj/xAA+EAACAgAEAwYDBgQFBAMBAAABAgMRAAQSIQUxQQYTIlFhcQcygRQjQlKRoTNisfBygqLB0SSSsuEVQ/EW/8QAGQEAAgMBAAAAAAAAAAAAAAAAAAQBAgMF/8QAMhEAAgECBQEFBwMFAAAAAAAAAAECAxEEEiExQVETInGR4RQyYYGhsfAFQsEjUnLR8f/aAAwDAQACEQMRAD8A3HBgwYADBgwYADBgxA4nx2DLj72QKei82Pso3+vLABPxU8S7UZeBijudQFlQpPMWOQqyOmFziPxJr+FGANvFKa5/yj/nCX2g45rlSSetbOqoUjAN9FLDcj0Y4jUydRLYbeMfEGU6u4XQADuRbmvIfKP3x8zPa2T7Nl3jzcDykEyKgUmyLFj8On5TYUk77csJnE+IdyobSzWypQIFEmhueQvH1c0QHMq92E3ssCCALJscq3GC1zLtZD9wv4h/hzEf+ePcfVbsfQn6csM3CuNw5kMYm1aCFYEEFSQCLB8wQcYjmM+rR28cojfaxzOrYbA6he3671i/4T2wOSJijOXXVTaCgS+l2umztV78hgs0XhV/uNewYUcj8RIjtNG0f8y+Nf2AYfocM+Sz0cyB4nV1PVTY/wDR9MFzZNPY74MGDEkhgwYMABgwYMABgwYMABjhnM6kSF5GCKOZP98/THHi3Fo8tGZJDtyAHNj0AHU4y7jXG5M1JrkNAfKgOye3m3mx+lDAUnNRRbdofiGzeGE9yhNBzQd72FA/Lf8A3e2Ec56SZpRG4XQ2ksy6yzUCbs3QsDz574icJjjnRmkRWlWRg1iyhVjpA6gAVVY8QQyJPLJCodHapIydJDgDxKTtvdEHE2FZSctyNns8zxmRkUT5ORWauRXqV9Cu9emJ/ajNp3IAPiGmZB5hGU/uDX1xFn4pCne9543loMkZvSFWgpfYdTZ9cV68cdaEMUUI5DbU3oLND+uM51Yw3Y1RwdatrCLt12RcdoM130RSJXeijagrVtINuQs1Z2x64vA0mXmhiSTcagXvxEvZUWb3A/cYrEGflBZftLBRZ0IwAH0WvPriN3mb0d5qzGiwNVsRuSB+pBHvjL2mPRjS/TKi3nBfMvZ+LNI0IgJFt94CnyLW+qwNJB25/rjjknaXMTSju2isQEtfyqLYjobZqxUDjeaj2aRudfeKD57WwHr1x1g43FqDSwJYIOqPbcciVum8+f8ATF1XgzOX6bXirxSa+DuOClVUAbAAADyAFD9sQ8n2uCMZYWmULzmRTo253+cDqaIxC4nnBmMtKsDWxX5eTeoo77iwOmOGa4pGsIjgGtyulIxzG1eIfhA66qxtoznWcXrua32d+IauFTM6UY0FlX+G98r/ACE7cyV8j0w6Y/OGVzbx91lolErRoO+s7Ba2FnbUTyB6c6w99j+3BhVNZZ8q3IkHVD6+bIOo5rzFjYRsMQqcSNUwY8xyBgGUggiwQbBB5EHrj1gNgwYMGAAxxzeaWJGdzpVRZPtjthA7ecb1v9nX5Eov/M3Qey8/f2wFZSyq4tdrePzTs0iLqI2jjLUFHUk/mPM/QdMVmXzqyC1uxsynZlPkw6H9j0xV8SyEwcuZ5zGfwxaQU9lIJcV5b9aOOcEcSf8AU/apZFjFElgQb5Lso1cxQ6E9MTsJvvanbinDoVZpy7xNsGaNipbyBG+o/vhdzfFCy6VuKL8tnU17nUebE86H1vHrNZmTMSAkbnZI72UE1uf01N9MT+H8M8SK8elmYXK93HQLFFQWviFVZHO2IwlUrOTtHbqdujhoYaKlWWafEeF4/wCj3wTsyJNAcsmshU0hTRLAU9/KOfIH3w+dlUyqUvcxMVLBiI2aW0arJFlfO9S9djzwucQ7+KSNJdZ7si9SHwDYjWRasgsDYaiOo54YuyWYLyokcrBo21vpa4pY25shGzEmvmsiwQRVBexarXnU95/LgdeHIHEjRTNLaFVSQnwkE0NwGIs8zZxlud7HyHVGsbjMlzQ1DS5vcqFrSBuSwI01td41iEhcxGRzk1Bj+bSoIJ8yNxZ3rEjjk6wQTTUCQjHf25XzA9sRsLJmb9qOF5TLxtB45pihLtZfuwByVSaQEUtm7AF6jjPMxkIytmJ4j4fFsD4jp3U0HG1WooFupONV7JcFWTKGWcF5M345SbutXhQb7KoA2GFDi/ZZsrmEkGmVrLboSBZYKbY0SAd1JUatHS8XWheM2noxMnykkRBII2DKbAYA7g0CSt4tMn2hLKUkfSTymAGx6FhVEfzcvOueJkGSKzdwi6XKAVQkC+HUZFXZbCEalJNEctsU+f4esbFQwYhiNSfJJdEaboKQL1CzZK1zvF4zcH3fIZlKniFkr78S5Xj1RfZDg6RhNrdbYvfzM3Mk9fQHYYnZjiaRFA2os5pVUamaudAdB54XeD8TKr3bOQhFK45xk8uf4f8AxPpylPFK0mW8DiSJqkdvlK1TUb8WroOY61h2FRTV0cbEYadCpkqf9XVGkdge1QiKxMxOXkbTGSP4L3Wg+Ss1gD8LbciK03H554ZmFeWSOOPVAdXeOW+aQ89JN2K2JHI15Y2DsN2gaeIxym5oaVj+dT8kn1AIP8ytidmWpyurDNgwYMSakLjPEhl4HlO+kbDzJ2A+prGKcZyzzCllZXDa20mixO/iI3AO5sfvWNE+I2fIEMQ6kyNv+XZf3N/TGZcFEbFpNjPZWTfcEHZa8gAK9PfAtxatLWxW5TK5hw+jNSIwYqI5Ajla/Ma5nnt0rniDxSbvJBCgJSNqAHOSQmi1dTqND1JOLLieYCPNKKMkYEaNtsZAPCfMrz86NY+9hsv3conKa1hKhQTVu+w38wCTfmy4WxE7LKufsdD9PppZq8l7u3+T28ix4T2JlWJ5JElDctIDAg2VWqovpJ1DoKve9nbhnY1F7sudgPFHWxawRbc9hYIGzewwxQyhgGU2Dy/v9qx7wtawTqSk23uUPHOzkcr967lVW2c2bvw0V3pSK2NEi9t8ecjlUyjBY4PvGVUUavHJuWIIrShBIPlZA6Vidx9bgenVWHjUty1J4lFczuOmF6XiatAGDGcohKgBELO+9rKviZ1JCEKN203vir0IjqN8eZBliPylXZSrbEExk0efpRGxHInFZ8VZiuRfcjbn70PrtfrXLHLhufZXyDZkkSSrIrlq+ZSQoaq8QDEfXHH4wPWS/wAwvzIFnpvz2+uI3ZKVmQsh2lKQxKsMmhURO8OkAtoB8ILAleZLcqBxNzUn2iCpEuKRlj1Abo53Ustnw6q39d9rwr5vgyw5WKVpiXZlIs/hc2UQdNIsknnR5bYsctmEigRp5CkjSpIqNqHdox8MhVW0yalUbVsSR0xZ3uFlY6ydgEMsJOgwoS7qVAttOnSoAoIRuQeVdbNU3anhRVzCqskL8mYqTM3hOgMTYRKXn8oDHfYY0KPMBiVpg3PSylWrzogEj1GPRQWDQscj5Ykpmd9TDOL9n5MsUEneOzAlzpJXSdg5boG+UqwFEA9cScszzRND3hR1oF6ssnTqKP4SfT1xrfEeBwTm5Yw+1HnuPIgGmFkkWDRN4yDO5Y5TMlSb7pyhJ/FG1UT/AJSrfQ4tCeSafD0Y5b2rDyp/uh3l4cokTmOGMRvmii1QSJUDEegAZv754ZOyXaIxSwzkMulu5nDjS2hyKdh0o6JPYv54VTw1FkSDLroYMsskwq0XUSAGI5nkByob4vuH8MXRKDIZe9+diR5aQBpoChtjoNHEjK2pvODC/wBguLHMZCB2JLgGN756oyUYn3K39cGBDYi/EXiLfaZii6mjREVfM1f0FvhCz+iRg02SnDctcfiNepRgSMMvbbibDMTspQEzmMM58K14bPLYAcsLR4i8hZDmII1StUkZGp7F+AE+Ch13N8sC2FJXzNkbi0id1l0jXQh1Saa38gT1skk7740HsvwE/wDx8DAKAxadieY1GqO1Ed2B7EA+uM47QPpmAUmlgQC/XV572RXrjbosrpyaRjbTCg29EH++/vhGtrNnXi8mFppctv8Ag85HipZblDwvuWdRqjajRZlNlCT6873OLNgxCMrBkfkdO53Ow3rVXK+e/tip7JcQVfm+T+ENtltiRv1RjqAb03rEfshKscuYyTioi5aPmKZne1G3hvSGHqDjG7MrFzw7i0YlRY43ZZGZTNIQGJ3ICg+IiwV2AArEjjUEK/eFI9USvMCQLBA2I8iW/WuuF3tJwC5km1KJYHR3DWBMoN61YCkc7hul+Vgmz7Uz6eHTyEae8Squ9K0QBtYJ3J2J3OKhYpeIZiKbL8NOoHWL3+a3Q6uWw8V3ePPb2VpOExu1brvZ326i9zt/7wo5vIZeaf7uIfMESMLR8RA1EdLw+fEmFUyPdgDSgCgVfyharcVteJLFH2h7KhMgk+vXI6xqbIC+IBV02PDtpFbajz8jA41mpJ42DR6pIjpkeNSAY0K6GffemL7rvSvt0DMAZuEaT4gp0n+VbBB36AMDfQDEPg0muHiJZ71KEN1qvxqQNO2o8xV/MPLBcFsWnDuMNmIg80CyR2dPdGnh0+Egbgncc1N0RYx2+2xb/fzm6pBFcou9iSv03Wx1PXFBw+VDloxHOlortJ3i/PKSoIkQEEHUSKo9Nji47NmcZcfaNnLMdI30qT4V5DkPT06YtYzZC4xxbuTHcbW2oKskpLnY7+EhFptJNamq9sJfbOPvRl5yD99GUa+undbra6Yix5Yb+0GdjmzEOU1qN+9kBNWq7V0G/Kue/LEP4mxXlom/LMP9SsP+MRNd1jeCqZa8PG3noIVJN3HfNUZQ699Id0IUKx8h4jV774msMtEkcuXCoTIqAoCA3j0srVsVrVufQg3WIeXnIy4VYllud00NQBsF+Z2G/njvFxadFlSPKxJ3Y1MBKKWxd6QPIemOnF5opnHrQ7OpKC4bX1NU+Fmao5yH8sqygekqC/8AWrfXH3Ff8NJv+unH5stE36Ow/wB8GBG0dYoWO1UajMTK6awcy1KQObNsTe1C8VGbyUJWVVgiDIPxxqFNi6BG/Lrtvhk+IOQ1ZrMIxKKWR9QNGtKmwem4IvCXncjkIm8Y1ufw6nkc/wCWz+9YlbCsveZC4+dUqkfigjI/1beuN84fNqhiYdUQ/qoxgvFDceXcKUAVo9Lc10nYG97oHGwdhc/3vD4DdlV7s+6Er/SsI1VabOv72FptcOS+tyB/8iMmZHbVKodKjsePVrQEA/L0Vj8t2ff72UVpGzMs4UiRljSJQTuoDELZs0Tzvbc+EbDpn+BSy5z7uG1YEM1gILB8TDqbo1zvDpwTgMWVjCIu4FFiSzEnckk+Zsmq36YxvYzKTiQk7popHRr5KSzSqp5gsoIa+XiHuWq8LWR7OTNG4lLx5UteizXhI0+EqCi1zqr/AGxouZmjy6l6C62Go8rJ82P9Sa5bjGd9tfiCwvu1YKtCwR+Pwm2BIrnyvYcuuK77Eoh5DLqOKQFCT96F5jxABn8+QIB/TDH8XSBkWtb1WLHnWxP02u8KvY3Mk56AMoLbGwfkBOygdb3J/umz4qxXlgbI/D6HVsQR12v9cT0J5KvsJxTMSXGrrEAkLKjJr1L3darG+9EHnuvrWGjiGUYg97Dk3514STsOe9DYeo2vGa8LyU0eXhzEeZih+6QAznYFdQUAeRBU79TfI48TcQzcD95myJoiAHUHSAreEP4SdUdeHVdDcEAneWtdCCdB21MhiQ5eOONJgwEChDJp5GmNeE77NuOo2u/XtbHLaRnu3OwaUhR7rudR35c/TE/i/Z9Tl/ugFZAvhSiG0geEVuCB19iQcKfC+IxZ6OeKVWjlRSDqognbS4I56m5gj0BwJkNJnLL5ZVkiKBGTSSQ4D6o2kSMuSwI+Ztd3fgHQnE/t/lxDkYYQSdMkaAnmdKtv+2Frs/NKc4Msz+Bony41E0otWYLqG7EAgL6itsXPxLz28Ef+KQ/so/q2LVNIPwGMHHNiYL4r6aiplaEG6u7tOxjVDpJZQN9XQAXZO2Jx4m3y5rLd3G9KXDB13O2uuQvqdsRMnqEUPdlTKA8gRttasfEL6HdaPn6YkPxSadWhGWkQsCrNJWhQeZv8VdAPTHQgrRS+BycRJTrTkuZN/Uf/AIerfEXrYLlQP1k2/ocGOnwshJzWck/CiQQg+oDMf2ZcGJsaw91B8UeHDvo3ItZY2jYdLXej7qzf9uMvzOXiy33eX1962+kOAAPzSMRsvud8bz284Z32TcgW0X3q/wCX5h9U1DGLy8KgDvMyoS1MWYWAAvPyrriUYVdJXKvNP3kDRmXv5YwJdQAo0d1WtjtY+o+jL8JeNjXJlydnAkTysABgPdaP0OF7J5lsxL3it3cUXyrVFww3c+SEAgY4ROYZVaJuolhccvPT6gXVflOFsSrJTOj+n/1VLDt6vVeK4+Zv/Z5ge+aiLlKj1CKq7el39bxcHCv2G4umZy+pTRNsy3Zjcs1g+o29xWLvMQrJSszKV3IBq/8Akf0wkyGmnZkbjXEVWJmAMhU/IpA1VzBvmvp1qsZN2p4d90BvqeW3J28RJQctgB0AxoHHOIQ5c90mnVTFmJ1FBtdDof02woceziT5YJHQeJgroeatrVwTXMEEnz2IO4wR3LI4/D+LXnVba6hNe2rV+61/ezV8QkjmfLZeS9Mki94QSKQKXb2sJv6YqexfCUTiOgNvFHIAdqcq5DGh5Ek7crGJXbyTvM1DEC1sJIgBzLNEdvWxY57X5HFnuV5KniPGO6yzTao4+9ZSYwCSqlVIqzSjSQlGgSuw54rjC8vBC7UvdWLIUlUd1BTbkojYjSfJfQ4+fEJZRMI20jVo1kEDQHKFq86ooW22J2o1hs4JwhHyLIQrRkSIVAJ1apJPGvJTYY+LfoNsTokSXHAnJhCk3QNX6HnY3vYUdud+RxnfAAI+MSBwSjiQAHmabZf5tmYewvps19hMxohBeQERp3ZbYfw7U7Hf5V+viPQDGc8X45ef79dKCBm186KIQKsbMSCBp8yDiIp3aAk9vEMXEIlWMWGjKnlqqyrAEnfmtHyF4g9p+Jfas07KbDsIkP8AKtgn/wA39qx17d58ZjOWjaiApEin8J5URyutvf0xXZYFY3mWvCNKbWALAZ66geXkp88aQjnah82NQfs9KVd7vux8Xu/kiRnM7A0ndrl2nkQUF01pA/maqHqMTOD5bMhwZHCRDfutRkPLkXbcAc6s8sQHzcVLEqvmio1FlIJQHl49t/IA4tspkWaMhJXf7QY44i5vR3hCj6gsTfoL5Y6JwLcGq/CfJaciZqN5mWSbf8pOlPpoVT9cfMNnD8isMUcSCkjVUUeQUUP2GDFUO7HzieaWKGSR/lRGY+wBJxgme4essIjcmqW6P5a2P6Vh8+NvaZsvlYoYxbzvZH8sdE8v5iu3XfGb5VMxLkJM1ERI8E+iRNH/ANbKpRwOYpiQfTfpiMyT1KVKU5WaR0k4LCTZQOaq2JbboNzj5PwtDGI1ASjaUPlPp6b0R5E448L42s3hI0yflPX2/wCDvixZL8x12JBFeo3GLaSWgq89Ket00VXA+PyZPMd4jlHHhkQEEOPY7NXME15WOmi8U+IxMcZjTLT3vq71oq5HkfEhqydyNq3usIedyTsLTMTxkDo5IP0J/ocUEkWaXuh9rnZpRYAJ22BPX154506caWknvsdp13jO+o6q1/j8bDrx7tmsksSyKOYLFZElWrJCiQAMfEopTeOfCeEyZmQKbhD20kzeEAMbYAtzJ5Dy57VhID5itX2vM6a1E6j4QW0ksA2xHOvK/I4+hMxqCtms0CSo+Y0CwujTbEDevf1xTNDr9yeyn0Nnz+Zhy2fy8qMndkMpVSKXUNJNj+YJz876Yp5uNwvnUM+YjjAEjd4aIt6TSDuFpQaJob3zxlSyz6Q32rM76eUhre631Ve246WDiVl8vmGfQM5mOZFhyeQB3puVHY8sQ3BbyIVGo9kPPAIoc20yTZkDRSIxksrpYlXttiCSb6EY+5vtuuUjly2XcZllZnWdR4FsAUqjfwiwQNiTz3ICDNDMpYHN5k6W0mmJ5KGJrVdAeW/6Y6vkpwsbfa8x95yGo2PCW/NvyrB2lPr9GT2FTp9i87LxvPFKY8ykW48MoNSF1a7skqL8RYDYm9rwZnIzfZEytRoBWzugRyTqoSgk2TuA1f4umFhFzBqs1PZJG7EclDcyw6Gvf3x0dcz3Uci5qY94wSiSCNze9+hxpmhdK+7+JR05pNtbEvLZE6u7Y6aouxIH0G/X05DDCsYAAAoDYDyxFyfC2VaknmkJFG3YD2oHFgo6DD1KnkRz8ZiniJLotEuERjw9QhWP7mzdxgA/30xb8FkSGfKH8CTxD2BJQE+xYE+2FbiPaQh+7gXvH5eYs7AADmb/ALOO/bzKy5V0y5k1SGGOSXwgd3IbalZTyUqvO8TKcdStOhUbVkfpYYMUnYrjhzmQy85+Z0Gv/EPC3+oHHzFjc4dtOxEXEY0V2ZHjJKOoBI1VqFHYg0P0GPnZLsLDkYJIgTL3p+8LgeIVWmuQWr29ThkwYrkV83Jp2s8mS+nQ/OPabhv2YyxyIGeFtI1CrF0jXzoqQb98U+YgMZKlmY6CwpnWjqCgEBuRJ267HH6J7T9jsvnkIlWn0lVlXZl/2YfysCOfnj80FJUXYRuAQT4WBJU87BsgdB+2Oa8LUg3kel7/AJ4DjxVKSXaLW1upOhzOsgXLRjYtcr7MvNefrv1xziRCANFOqMWUvIapdSld/la/9uYx64dBmsxFLOmVUxwK5kcOyKNQthvzcjehZ5eYxW//ANFyuAbIUvWb0nYi6398ZypVnvfz8fiawq0Iq6t5ehYroV1HdqAwjLHVJsZAdybrYgDfc3iRCoZf4QLASa1DPYK7ADfeztv0OOGXzCtDHLo/iEJpLtp+7vTYAJPLEtm1OR3YDNLRIcjdEvUNvpVepwpO+2vn035/LIcjbdP6dduPy7PeQyMboCVUgnbSWry3BOxuwcQosx4C2hegsGSr7zRR33NeIf8A5ibls9uiIlWCd2PMMQ24Bs3Zs8/THAZpNAjCNtIFA1nYagVe6utVbee2KLNd3vv148y+ltHx05OebkCBW0odSs3OQXVUOexINWeXtiynyCaSQOW41M9D9D5dRiMHF6tNqXaIFnNnUQpsEEadQr23rHP7YDDp0GtlYazaEvpC3ps8j9B1xDUna19+vqSmle5DRo2hJCAaZFStT6QHqmABvcG+Xnj4+S7xIvCNLmlBlkNEBqI32FAV13x749nhEY20W8gBPjIA0br0Fmz5Y48KzsuYnjihhUu8loolIUMQepFAHexfP3w3ThUlHPBPz9eopUqU4yyTa8vToSoZpPvPG47sN+OQ/L6kUQf1x8y+aLuiMZKNrIGkY0xvSNq2Om/qMcM/BmIZpIZoDHJZLxtI1eMUW22II5EHpti87H8Ckz2ejy8ndohuVyi21RgAUWsXuFujQ354Y7Ou9Lvz9RXtMMnsr+HoMnw17ORvxCPTGojy6GY0NtZ8Mdn08bD1APTDn2z+FaZ7Md+sxiYgK406g2kUCNxRrbqOWGzg3A4crH3cKBVuyeZY+bMd2PqfbE/DdKgo01CWpjLEy7XtIaEDgPBY8pl48vFeiNdIvmepJ9SbJ98GJ+DDIqGDBgwAGPzJ2x+Hmey+ZcLBLLEL0SIpYVZIPhHhO4sdCOoo4/TeDENXJTs7mN/CHjkEmWbhc8Z1S96dQrTIG3YeasB9NufTCnxvswRIMvK9jKaoF0qFLLqLgk9SQ13XU4/QMPAsukzTrDGszCmkCgMfOz6+fXFR2k7A5fOP3haSKWqLxkeKhQ1KQVNedX0vCtalVlDuOzGoVKKndx7vTfUw7OxrCkQRFpWpR4trB3Fbk/8AOIsUqtNpePTuW+Z7DGNWO+wJo1Q8vfGo5n4PSkgjNRtpNrqiIIPLmr+V9OuKrOfCTOKGIGWmsh6VnRiR1GoEA16jHLWErRWqu9db+p0faqTejsvD0ETwsI30LTqQtMwoAFlBANEbb0Nj548SOFj3iTeNXFM3LUDpJ+bm1jzN4vp+zksPed5lJowiMzlgdCrzYh70fRTZ8sQ1ykLaI1CN3jJGihh4iTSrZblfrQxi80Wk4vf85Nk4yTaktv48CDmoV8DGManY0dTqAx5eqluV0MGclALr3a0JEJ3bUSSAr7bnry/L58r/ACfY3MyPUWSmLA7tJaLd/iZz4qN8g3pi8y/wazTCmbKxKaOxkdhXKvkAroAca06FSVu6/tz4mU69OP7l9+PATJ+DRzRIGGkjcEE2L/xbm/XDZ8MOz3eZmLWymHh4eRaQKdc5NajvqoKW+i4vsn8G2Wg2cIXyjiAPn8zs/wDTDv2c7LwZGIxwKfEdTsxtnY9WPX+g6YdwuHrQl33p0EsVXpTXcWvUwT4mdozxTNo2UjkpU7pfCS8o1arCrZC+XWibrDZ8GexOainGYzCPEqI6qsgpi0hWwAd9KhefmduRxqXCuzWWyzO0EMcbObYqKJ9L6D0G3pizx0IxfLEqjg33VYMGDBi5QMGDBgAMGDBgAMGDBgAMGDBgAMGDBgA+Fb2OK7Ldm8rHJ3seXgST86xqG/UC8GDBYCywYMGAAwYMGAAwYMGAAwYMGAAwYMGAD//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atin typeface="Corbel" pitchFamily="34" charset="0"/>
            </a:endParaRPr>
          </a:p>
        </p:txBody>
      </p:sp>
      <p:sp>
        <p:nvSpPr>
          <p:cNvPr id="15363" name="AutoShape 4" descr="data:image/jpeg;base64,/9j/4AAQSkZJRgABAQAAAQABAAD/2wCEAAkGBhMSERUUExQUFRUWGRsYGRcYGR4eHhgiHR0eHx4dHR4fISYfHB8lHSAcHy8hJCgpLC4sIiAxNTAqNygrLCkBCQoKDgwOGg8PGiwkHyUqLCw0LDQsKiwpLCwsKSwwLCwpLCwsLCopLCwsLCktLCwsLywpLCwsKiwsLCwsLCwsLP/AABEIAKgAlgMBIgACEQEDEQH/xAAcAAACAwEBAQEAAAAAAAAAAAAABgQFBwMCAQj/xAA+EAACAgAEAwYDBgQFBAMBAAABAgMRAAQSIQUxQQYTIlFhcQcygRQjQlKRoTNisfBygqLB0SSSsuEVQ/EW/8QAGQEAAgMBAAAAAAAAAAAAAAAAAAQBAgMF/8QAMhEAAgECBQEFBwMFAAAAAAAAAAECAxEEEiExQVETInGR4RQyYYGhsfAFQsEjUnLR8f/aAAwDAQACEQMRAD8A3HBgwYADBgwYADBgxA4nx2DLj72QKei82Pso3+vLABPxU8S7UZeBijudQFlQpPMWOQqyOmFziPxJr+FGANvFKa5/yj/nCX2g45rlSSetbOqoUjAN9FLDcj0Y4jUydRLYbeMfEGU6u4XQADuRbmvIfKP3x8zPa2T7Nl3jzcDykEyKgUmyLFj8On5TYUk77csJnE+IdyobSzWypQIFEmhueQvH1c0QHMq92E3ssCCALJscq3GC1zLtZD9wv4h/hzEf+ePcfVbsfQn6csM3CuNw5kMYm1aCFYEEFSQCLB8wQcYjmM+rR28cojfaxzOrYbA6he3671i/4T2wOSJijOXXVTaCgS+l2umztV78hgs0XhV/uNewYUcj8RIjtNG0f8y+Nf2AYfocM+Sz0cyB4nV1PVTY/wDR9MFzZNPY74MGDEkhgwYMABgwYMABgwYMABjhnM6kSF5GCKOZP98/THHi3Fo8tGZJDtyAHNj0AHU4y7jXG5M1JrkNAfKgOye3m3mx+lDAUnNRRbdofiGzeGE9yhNBzQd72FA/Lf8A3e2Ec56SZpRG4XQ2ksy6yzUCbs3QsDz574icJjjnRmkRWlWRg1iyhVjpA6gAVVY8QQyJPLJCodHapIydJDgDxKTtvdEHE2FZSctyNns8zxmRkUT5ORWauRXqV9Cu9emJ/ajNp3IAPiGmZB5hGU/uDX1xFn4pCne9543loMkZvSFWgpfYdTZ9cV68cdaEMUUI5DbU3oLND+uM51Yw3Y1RwdatrCLt12RcdoM130RSJXeijagrVtINuQs1Z2x64vA0mXmhiSTcagXvxEvZUWb3A/cYrEGflBZftLBRZ0IwAH0WvPriN3mb0d5qzGiwNVsRuSB+pBHvjL2mPRjS/TKi3nBfMvZ+LNI0IgJFt94CnyLW+qwNJB25/rjjknaXMTSju2isQEtfyqLYjobZqxUDjeaj2aRudfeKD57WwHr1x1g43FqDSwJYIOqPbcciVum8+f8ATF1XgzOX6bXirxSa+DuOClVUAbAAADyAFD9sQ8n2uCMZYWmULzmRTo253+cDqaIxC4nnBmMtKsDWxX5eTeoo77iwOmOGa4pGsIjgGtyulIxzG1eIfhA66qxtoznWcXrua32d+IauFTM6UY0FlX+G98r/ACE7cyV8j0w6Y/OGVzbx91lolErRoO+s7Ba2FnbUTyB6c6w99j+3BhVNZZ8q3IkHVD6+bIOo5rzFjYRsMQqcSNUwY8xyBgGUggiwQbBB5EHrj1gNgwYMGAAxxzeaWJGdzpVRZPtjthA7ecb1v9nX5Eov/M3Qey8/f2wFZSyq4tdrePzTs0iLqI2jjLUFHUk/mPM/QdMVmXzqyC1uxsynZlPkw6H9j0xV8SyEwcuZ5zGfwxaQU9lIJcV5b9aOOcEcSf8AU/apZFjFElgQb5Lso1cxQ6E9MTsJvvanbinDoVZpy7xNsGaNipbyBG+o/vhdzfFCy6VuKL8tnU17nUebE86H1vHrNZmTMSAkbnZI72UE1uf01N9MT+H8M8SK8elmYXK93HQLFFQWviFVZHO2IwlUrOTtHbqdujhoYaKlWWafEeF4/wCj3wTsyJNAcsmshU0hTRLAU9/KOfIH3w+dlUyqUvcxMVLBiI2aW0arJFlfO9S9djzwucQ7+KSNJdZ7si9SHwDYjWRasgsDYaiOo54YuyWYLyokcrBo21vpa4pY25shGzEmvmsiwQRVBexarXnU95/LgdeHIHEjRTNLaFVSQnwkE0NwGIs8zZxlud7HyHVGsbjMlzQ1DS5vcqFrSBuSwI01td41iEhcxGRzk1Bj+bSoIJ8yNxZ3rEjjk6wQTTUCQjHf25XzA9sRsLJmb9qOF5TLxtB45pihLtZfuwByVSaQEUtm7AF6jjPMxkIytmJ4j4fFsD4jp3U0HG1WooFupONV7JcFWTKGWcF5M345SbutXhQb7KoA2GFDi/ZZsrmEkGmVrLboSBZYKbY0SAd1JUatHS8XWheM2noxMnykkRBII2DKbAYA7g0CSt4tMn2hLKUkfSTymAGx6FhVEfzcvOueJkGSKzdwi6XKAVQkC+HUZFXZbCEalJNEctsU+f4esbFQwYhiNSfJJdEaboKQL1CzZK1zvF4zcH3fIZlKniFkr78S5Xj1RfZDg6RhNrdbYvfzM3Mk9fQHYYnZjiaRFA2os5pVUamaudAdB54XeD8TKr3bOQhFK45xk8uf4f8AxPpylPFK0mW8DiSJqkdvlK1TUb8WroOY61h2FRTV0cbEYadCpkqf9XVGkdge1QiKxMxOXkbTGSP4L3Wg+Ss1gD8LbciK03H554ZmFeWSOOPVAdXeOW+aQ89JN2K2JHI15Y2DsN2gaeIxym5oaVj+dT8kn1AIP8ytidmWpyurDNgwYMSakLjPEhl4HlO+kbDzJ2A+prGKcZyzzCllZXDa20mixO/iI3AO5sfvWNE+I2fIEMQ6kyNv+XZf3N/TGZcFEbFpNjPZWTfcEHZa8gAK9PfAtxatLWxW5TK5hw+jNSIwYqI5Ajla/Ma5nnt0rniDxSbvJBCgJSNqAHOSQmi1dTqND1JOLLieYCPNKKMkYEaNtsZAPCfMrz86NY+9hsv3conKa1hKhQTVu+w38wCTfmy4WxE7LKufsdD9PppZq8l7u3+T28ix4T2JlWJ5JElDctIDAg2VWqovpJ1DoKve9nbhnY1F7sudgPFHWxawRbc9hYIGzewwxQyhgGU2Dy/v9qx7wtawTqSk23uUPHOzkcr967lVW2c2bvw0V3pSK2NEi9t8ecjlUyjBY4PvGVUUavHJuWIIrShBIPlZA6Vidx9bgenVWHjUty1J4lFczuOmF6XiatAGDGcohKgBELO+9rKviZ1JCEKN203vir0IjqN8eZBliPylXZSrbEExk0efpRGxHInFZ8VZiuRfcjbn70PrtfrXLHLhufZXyDZkkSSrIrlq+ZSQoaq8QDEfXHH4wPWS/wAwvzIFnpvz2+uI3ZKVmQsh2lKQxKsMmhURO8OkAtoB8ILAleZLcqBxNzUn2iCpEuKRlj1Abo53Ustnw6q39d9rwr5vgyw5WKVpiXZlIs/hc2UQdNIsknnR5bYsctmEigRp5CkjSpIqNqHdox8MhVW0yalUbVsSR0xZ3uFlY6ydgEMsJOgwoS7qVAttOnSoAoIRuQeVdbNU3anhRVzCqskL8mYqTM3hOgMTYRKXn8oDHfYY0KPMBiVpg3PSylWrzogEj1GPRQWDQscj5Ykpmd9TDOL9n5MsUEneOzAlzpJXSdg5boG+UqwFEA9cScszzRND3hR1oF6ssnTqKP4SfT1xrfEeBwTm5Yw+1HnuPIgGmFkkWDRN4yDO5Y5TMlSb7pyhJ/FG1UT/AJSrfQ4tCeSafD0Y5b2rDyp/uh3l4cokTmOGMRvmii1QSJUDEegAZv754ZOyXaIxSwzkMulu5nDjS2hyKdh0o6JPYv54VTw1FkSDLroYMsskwq0XUSAGI5nkByob4vuH8MXRKDIZe9+diR5aQBpoChtjoNHEjK2pvODC/wBguLHMZCB2JLgGN756oyUYn3K39cGBDYi/EXiLfaZii6mjREVfM1f0FvhCz+iRg02SnDctcfiNepRgSMMvbbibDMTspQEzmMM58K14bPLYAcsLR4i8hZDmII1StUkZGp7F+AE+Ch13N8sC2FJXzNkbi0id1l0jXQh1Saa38gT1skk7740HsvwE/wDx8DAKAxadieY1GqO1Ed2B7EA+uM47QPpmAUmlgQC/XV572RXrjbosrpyaRjbTCg29EH++/vhGtrNnXi8mFppctv8Ag85HipZblDwvuWdRqjajRZlNlCT6873OLNgxCMrBkfkdO53Ow3rVXK+e/tip7JcQVfm+T+ENtltiRv1RjqAb03rEfshKscuYyTioi5aPmKZne1G3hvSGHqDjG7MrFzw7i0YlRY43ZZGZTNIQGJ3ICg+IiwV2AArEjjUEK/eFI9USvMCQLBA2I8iW/WuuF3tJwC5km1KJYHR3DWBMoN61YCkc7hul+Vgmz7Uz6eHTyEae8Squ9K0QBtYJ3J2J3OKhYpeIZiKbL8NOoHWL3+a3Q6uWw8V3ePPb2VpOExu1brvZ326i9zt/7wo5vIZeaf7uIfMESMLR8RA1EdLw+fEmFUyPdgDSgCgVfyharcVteJLFH2h7KhMgk+vXI6xqbIC+IBV02PDtpFbajz8jA41mpJ42DR6pIjpkeNSAY0K6GffemL7rvSvt0DMAZuEaT4gp0n+VbBB36AMDfQDEPg0muHiJZ71KEN1qvxqQNO2o8xV/MPLBcFsWnDuMNmIg80CyR2dPdGnh0+Egbgncc1N0RYx2+2xb/fzm6pBFcou9iSv03Wx1PXFBw+VDloxHOlortJ3i/PKSoIkQEEHUSKo9Nji47NmcZcfaNnLMdI30qT4V5DkPT06YtYzZC4xxbuTHcbW2oKskpLnY7+EhFptJNamq9sJfbOPvRl5yD99GUa+undbra6Yix5Yb+0GdjmzEOU1qN+9kBNWq7V0G/Kue/LEP4mxXlom/LMP9SsP+MRNd1jeCqZa8PG3noIVJN3HfNUZQ699Id0IUKx8h4jV774msMtEkcuXCoTIqAoCA3j0srVsVrVufQg3WIeXnIy4VYllud00NQBsF+Z2G/njvFxadFlSPKxJ3Y1MBKKWxd6QPIemOnF5opnHrQ7OpKC4bX1NU+Fmao5yH8sqygekqC/8AWrfXH3Ff8NJv+unH5stE36Ow/wB8GBG0dYoWO1UajMTK6awcy1KQObNsTe1C8VGbyUJWVVgiDIPxxqFNi6BG/Lrtvhk+IOQ1ZrMIxKKWR9QNGtKmwem4IvCXncjkIm8Y1ufw6nkc/wCWz+9YlbCsveZC4+dUqkfigjI/1beuN84fNqhiYdUQ/qoxgvFDceXcKUAVo9Lc10nYG97oHGwdhc/3vD4DdlV7s+6Er/SsI1VabOv72FptcOS+tyB/8iMmZHbVKodKjsePVrQEA/L0Vj8t2ff72UVpGzMs4UiRljSJQTuoDELZs0Tzvbc+EbDpn+BSy5z7uG1YEM1gILB8TDqbo1zvDpwTgMWVjCIu4FFiSzEnckk+Zsmq36YxvYzKTiQk7popHRr5KSzSqp5gsoIa+XiHuWq8LWR7OTNG4lLx5UteizXhI0+EqCi1zqr/AGxouZmjy6l6C62Go8rJ82P9Sa5bjGd9tfiCwvu1YKtCwR+Pwm2BIrnyvYcuuK77Eoh5DLqOKQFCT96F5jxABn8+QIB/TDH8XSBkWtb1WLHnWxP02u8KvY3Mk56AMoLbGwfkBOygdb3J/umz4qxXlgbI/D6HVsQR12v9cT0J5KvsJxTMSXGrrEAkLKjJr1L3darG+9EHnuvrWGjiGUYg97Dk3514STsOe9DYeo2vGa8LyU0eXhzEeZih+6QAznYFdQUAeRBU79TfI48TcQzcD95myJoiAHUHSAreEP4SdUdeHVdDcEAneWtdCCdB21MhiQ5eOONJgwEChDJp5GmNeE77NuOo2u/XtbHLaRnu3OwaUhR7rudR35c/TE/i/Z9Tl/ugFZAvhSiG0geEVuCB19iQcKfC+IxZ6OeKVWjlRSDqognbS4I56m5gj0BwJkNJnLL5ZVkiKBGTSSQ4D6o2kSMuSwI+Ztd3fgHQnE/t/lxDkYYQSdMkaAnmdKtv+2Frs/NKc4Msz+Bony41E0otWYLqG7EAgL6itsXPxLz28Ef+KQ/so/q2LVNIPwGMHHNiYL4r6aiplaEG6u7tOxjVDpJZQN9XQAXZO2Jx4m3y5rLd3G9KXDB13O2uuQvqdsRMnqEUPdlTKA8gRttasfEL6HdaPn6YkPxSadWhGWkQsCrNJWhQeZv8VdAPTHQgrRS+BycRJTrTkuZN/Uf/AIerfEXrYLlQP1k2/ocGOnwshJzWck/CiQQg+oDMf2ZcGJsaw91B8UeHDvo3ItZY2jYdLXej7qzf9uMvzOXiy33eX1962+kOAAPzSMRsvud8bz284Z32TcgW0X3q/wCX5h9U1DGLy8KgDvMyoS1MWYWAAvPyrriUYVdJXKvNP3kDRmXv5YwJdQAo0d1WtjtY+o+jL8JeNjXJlydnAkTysABgPdaP0OF7J5lsxL3it3cUXyrVFww3c+SEAgY4ROYZVaJuolhccvPT6gXVflOFsSrJTOj+n/1VLDt6vVeK4+Zv/Z5ge+aiLlKj1CKq7el39bxcHCv2G4umZy+pTRNsy3Zjcs1g+o29xWLvMQrJSszKV3IBq/8Akf0wkyGmnZkbjXEVWJmAMhU/IpA1VzBvmvp1qsZN2p4d90BvqeW3J28RJQctgB0AxoHHOIQ5c90mnVTFmJ1FBtdDof02woceziT5YJHQeJgroeatrVwTXMEEnz2IO4wR3LI4/D+LXnVba6hNe2rV+61/ezV8QkjmfLZeS9Mki94QSKQKXb2sJv6YqexfCUTiOgNvFHIAdqcq5DGh5Ek7crGJXbyTvM1DEC1sJIgBzLNEdvWxY57X5HFnuV5KniPGO6yzTao4+9ZSYwCSqlVIqzSjSQlGgSuw54rjC8vBC7UvdWLIUlUd1BTbkojYjSfJfQ4+fEJZRMI20jVo1kEDQHKFq86ooW22J2o1hs4JwhHyLIQrRkSIVAJ1apJPGvJTYY+LfoNsTokSXHAnJhCk3QNX6HnY3vYUdud+RxnfAAI+MSBwSjiQAHmabZf5tmYewvps19hMxohBeQERp3ZbYfw7U7Hf5V+viPQDGc8X45ef79dKCBm186KIQKsbMSCBp8yDiIp3aAk9vEMXEIlWMWGjKnlqqyrAEnfmtHyF4g9p+Jfas07KbDsIkP8AKtgn/wA39qx17d58ZjOWjaiApEin8J5URyutvf0xXZYFY3mWvCNKbWALAZ66geXkp88aQjnah82NQfs9KVd7vux8Xu/kiRnM7A0ndrl2nkQUF01pA/maqHqMTOD5bMhwZHCRDfutRkPLkXbcAc6s8sQHzcVLEqvmio1FlIJQHl49t/IA4tspkWaMhJXf7QY44i5vR3hCj6gsTfoL5Y6JwLcGq/CfJaciZqN5mWSbf8pOlPpoVT9cfMNnD8isMUcSCkjVUUeQUUP2GDFUO7HzieaWKGSR/lRGY+wBJxgme4essIjcmqW6P5a2P6Vh8+NvaZsvlYoYxbzvZH8sdE8v5iu3XfGb5VMxLkJM1ERI8E+iRNH/ANbKpRwOYpiQfTfpiMyT1KVKU5WaR0k4LCTZQOaq2JbboNzj5PwtDGI1ASjaUPlPp6b0R5E448L42s3hI0yflPX2/wCDvixZL8x12JBFeo3GLaSWgq89Ket00VXA+PyZPMd4jlHHhkQEEOPY7NXME15WOmi8U+IxMcZjTLT3vq71oq5HkfEhqydyNq3usIedyTsLTMTxkDo5IP0J/ocUEkWaXuh9rnZpRYAJ22BPX154506caWknvsdp13jO+o6q1/j8bDrx7tmsksSyKOYLFZElWrJCiQAMfEopTeOfCeEyZmQKbhD20kzeEAMbYAtzJ5Dy57VhID5itX2vM6a1E6j4QW0ksA2xHOvK/I4+hMxqCtms0CSo+Y0CwujTbEDevf1xTNDr9yeyn0Nnz+Zhy2fy8qMndkMpVSKXUNJNj+YJz876Yp5uNwvnUM+YjjAEjd4aIt6TSDuFpQaJob3zxlSyz6Q32rM76eUhre631Ve246WDiVl8vmGfQM5mOZFhyeQB3puVHY8sQ3BbyIVGo9kPPAIoc20yTZkDRSIxksrpYlXttiCSb6EY+5vtuuUjly2XcZllZnWdR4FsAUqjfwiwQNiTz3ICDNDMpYHN5k6W0mmJ5KGJrVdAeW/6Y6vkpwsbfa8x95yGo2PCW/NvyrB2lPr9GT2FTp9i87LxvPFKY8ykW48MoNSF1a7skqL8RYDYm9rwZnIzfZEytRoBWzugRyTqoSgk2TuA1f4umFhFzBqs1PZJG7EclDcyw6Gvf3x0dcz3Uci5qY94wSiSCNze9+hxpmhdK+7+JR05pNtbEvLZE6u7Y6aouxIH0G/X05DDCsYAAAoDYDyxFyfC2VaknmkJFG3YD2oHFgo6DD1KnkRz8ZiniJLotEuERjw9QhWP7mzdxgA/30xb8FkSGfKH8CTxD2BJQE+xYE+2FbiPaQh+7gXvH5eYs7AADmb/ALOO/bzKy5V0y5k1SGGOSXwgd3IbalZTyUqvO8TKcdStOhUbVkfpYYMUnYrjhzmQy85+Z0Gv/EPC3+oHHzFjc4dtOxEXEY0V2ZHjJKOoBI1VqFHYg0P0GPnZLsLDkYJIgTL3p+8LgeIVWmuQWr29ThkwYrkV83Jp2s8mS+nQ/OPabhv2YyxyIGeFtI1CrF0jXzoqQb98U+YgMZKlmY6CwpnWjqCgEBuRJ267HH6J7T9jsvnkIlWn0lVlXZl/2YfysCOfnj80FJUXYRuAQT4WBJU87BsgdB+2Oa8LUg3kel7/AJ4DjxVKSXaLW1upOhzOsgXLRjYtcr7MvNefrv1xziRCANFOqMWUvIapdSld/la/9uYx64dBmsxFLOmVUxwK5kcOyKNQthvzcjehZ5eYxW//ANFyuAbIUvWb0nYi6398ZypVnvfz8fiawq0Iq6t5ehYroV1HdqAwjLHVJsZAdybrYgDfc3iRCoZf4QLASa1DPYK7ADfeztv0OOGXzCtDHLo/iEJpLtp+7vTYAJPLEtm1OR3YDNLRIcjdEvUNvpVepwpO+2vn035/LIcjbdP6dduPy7PeQyMboCVUgnbSWry3BOxuwcQosx4C2hegsGSr7zRR33NeIf8A5ibls9uiIlWCd2PMMQ24Bs3Zs8/THAZpNAjCNtIFA1nYagVe6utVbee2KLNd3vv148y+ltHx05OebkCBW0odSs3OQXVUOexINWeXtiynyCaSQOW41M9D9D5dRiMHF6tNqXaIFnNnUQpsEEadQr23rHP7YDDp0GtlYazaEvpC3ps8j9B1xDUna19+vqSmle5DRo2hJCAaZFStT6QHqmABvcG+Xnj4+S7xIvCNLmlBlkNEBqI32FAV13x749nhEY20W8gBPjIA0br0Fmz5Y48KzsuYnjihhUu8loolIUMQepFAHexfP3w3ThUlHPBPz9eopUqU4yyTa8vToSoZpPvPG47sN+OQ/L6kUQf1x8y+aLuiMZKNrIGkY0xvSNq2Om/qMcM/BmIZpIZoDHJZLxtI1eMUW22II5EHpti87H8Ckz2ejy8ndohuVyi21RgAUWsXuFujQ354Y7Ou9Lvz9RXtMMnsr+HoMnw17ORvxCPTGojy6GY0NtZ8Mdn08bD1APTDn2z+FaZ7Md+sxiYgK406g2kUCNxRrbqOWGzg3A4crH3cKBVuyeZY+bMd2PqfbE/DdKgo01CWpjLEy7XtIaEDgPBY8pl48vFeiNdIvmepJ9SbJ98GJ+DDIqGDBgwAGPzJ2x+Hmey+ZcLBLLEL0SIpYVZIPhHhO4sdCOoo4/TeDENXJTs7mN/CHjkEmWbhc8Z1S96dQrTIG3YeasB9NufTCnxvswRIMvK9jKaoF0qFLLqLgk9SQ13XU4/QMPAsukzTrDGszCmkCgMfOz6+fXFR2k7A5fOP3haSKWqLxkeKhQ1KQVNedX0vCtalVlDuOzGoVKKndx7vTfUw7OxrCkQRFpWpR4trB3Fbk/8AOIsUqtNpePTuW+Z7DGNWO+wJo1Q8vfGo5n4PSkgjNRtpNrqiIIPLmr+V9OuKrOfCTOKGIGWmsh6VnRiR1GoEA16jHLWErRWqu9db+p0faqTejsvD0ETwsI30LTqQtMwoAFlBANEbb0Nj548SOFj3iTeNXFM3LUDpJ+bm1jzN4vp+zksPed5lJowiMzlgdCrzYh70fRTZ8sQ1ykLaI1CN3jJGihh4iTSrZblfrQxi80Wk4vf85Nk4yTaktv48CDmoV8DGManY0dTqAx5eqluV0MGclALr3a0JEJ3bUSSAr7bnry/L58r/ACfY3MyPUWSmLA7tJaLd/iZz4qN8g3pi8y/wazTCmbKxKaOxkdhXKvkAroAca06FSVu6/tz4mU69OP7l9+PATJ+DRzRIGGkjcEE2L/xbm/XDZ8MOz3eZmLWymHh4eRaQKdc5NajvqoKW+i4vsn8G2Wg2cIXyjiAPn8zs/wDTDv2c7LwZGIxwKfEdTsxtnY9WPX+g6YdwuHrQl33p0EsVXpTXcWvUwT4mdozxTNo2UjkpU7pfCS8o1arCrZC+XWibrDZ8GexOainGYzCPEqI6qsgpi0hWwAd9KhefmduRxqXCuzWWyzO0EMcbObYqKJ9L6D0G3pizx0IxfLEqjg33VYMGDBi5QMGDBgAMGDBgAMGDBgAMGDBgAMGDBgA+Fb2OK7Ldm8rHJ3seXgST86xqG/UC8GDBYCywYMGAAwYMGAAwYMGAAwYMGAAwYMGAD//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atin typeface="Corbel" pitchFamily="34" charset="0"/>
            </a:endParaRPr>
          </a:p>
        </p:txBody>
      </p:sp>
      <p:sp>
        <p:nvSpPr>
          <p:cNvPr id="15364" name="AutoShape 6" descr="data:image/jpeg;base64,/9j/4AAQSkZJRgABAQAAAQABAAD/2wCEAAkGBhMSERUUExQUFRUWGRsYGRcYGR4eHhgiHR0eHx4dHR4fISYfHB8lHSAcHy8hJCgpLC4sIiAxNTAqNygrLCkBCQoKDgwOGg8PGiwkHyUqLCw0LDQsKiwpLCwsKSwwLCwpLCwsLCopLCwsLCktLCwsLywpLCwsKiwsLCwsLCwsLP/AABEIAKgAlgMBIgACEQEDEQH/xAAcAAACAwEBAQEAAAAAAAAAAAAABgQFBwMCAQj/xAA+EAACAgAEAwYDBgQFBAMBAAABAgMRAAQSIQUxQQYTIlFhcQcygRQjQlKRoTNisfBygqLB0SSSsuEVQ/EW/8QAGQEAAgMBAAAAAAAAAAAAAAAAAAQBAgMF/8QAMhEAAgECBQEFBwMFAAAAAAAAAAECAxEEEiExQVETInGR4RQyYYGhsfAFQsEjUnLR8f/aAAwDAQACEQMRAD8A3HBgwYADBgwYADBgxA4nx2DLj72QKei82Pso3+vLABPxU8S7UZeBijudQFlQpPMWOQqyOmFziPxJr+FGANvFKa5/yj/nCX2g45rlSSetbOqoUjAN9FLDcj0Y4jUydRLYbeMfEGU6u4XQADuRbmvIfKP3x8zPa2T7Nl3jzcDykEyKgUmyLFj8On5TYUk77csJnE+IdyobSzWypQIFEmhueQvH1c0QHMq92E3ssCCALJscq3GC1zLtZD9wv4h/hzEf+ePcfVbsfQn6csM3CuNw5kMYm1aCFYEEFSQCLB8wQcYjmM+rR28cojfaxzOrYbA6he3671i/4T2wOSJijOXXVTaCgS+l2umztV78hgs0XhV/uNewYUcj8RIjtNG0f8y+Nf2AYfocM+Sz0cyB4nV1PVTY/wDR9MFzZNPY74MGDEkhgwYMABgwYMABgwYMABjhnM6kSF5GCKOZP98/THHi3Fo8tGZJDtyAHNj0AHU4y7jXG5M1JrkNAfKgOye3m3mx+lDAUnNRRbdofiGzeGE9yhNBzQd72FA/Lf8A3e2Ec56SZpRG4XQ2ksy6yzUCbs3QsDz574icJjjnRmkRWlWRg1iyhVjpA6gAVVY8QQyJPLJCodHapIydJDgDxKTtvdEHE2FZSctyNns8zxmRkUT5ORWauRXqV9Cu9emJ/ajNp3IAPiGmZB5hGU/uDX1xFn4pCne9543loMkZvSFWgpfYdTZ9cV68cdaEMUUI5DbU3oLND+uM51Yw3Y1RwdatrCLt12RcdoM130RSJXeijagrVtINuQs1Z2x64vA0mXmhiSTcagXvxEvZUWb3A/cYrEGflBZftLBRZ0IwAH0WvPriN3mb0d5qzGiwNVsRuSB+pBHvjL2mPRjS/TKi3nBfMvZ+LNI0IgJFt94CnyLW+qwNJB25/rjjknaXMTSju2isQEtfyqLYjobZqxUDjeaj2aRudfeKD57WwHr1x1g43FqDSwJYIOqPbcciVum8+f8ATF1XgzOX6bXirxSa+DuOClVUAbAAADyAFD9sQ8n2uCMZYWmULzmRTo253+cDqaIxC4nnBmMtKsDWxX5eTeoo77iwOmOGa4pGsIjgGtyulIxzG1eIfhA66qxtoznWcXrua32d+IauFTM6UY0FlX+G98r/ACE7cyV8j0w6Y/OGVzbx91lolErRoO+s7Ba2FnbUTyB6c6w99j+3BhVNZZ8q3IkHVD6+bIOo5rzFjYRsMQqcSNUwY8xyBgGUggiwQbBB5EHrj1gNgwYMGAAxxzeaWJGdzpVRZPtjthA7ecb1v9nX5Eov/M3Qey8/f2wFZSyq4tdrePzTs0iLqI2jjLUFHUk/mPM/QdMVmXzqyC1uxsynZlPkw6H9j0xV8SyEwcuZ5zGfwxaQU9lIJcV5b9aOOcEcSf8AU/apZFjFElgQb5Lso1cxQ6E9MTsJvvanbinDoVZpy7xNsGaNipbyBG+o/vhdzfFCy6VuKL8tnU17nUebE86H1vHrNZmTMSAkbnZI72UE1uf01N9MT+H8M8SK8elmYXK93HQLFFQWviFVZHO2IwlUrOTtHbqdujhoYaKlWWafEeF4/wCj3wTsyJNAcsmshU0hTRLAU9/KOfIH3w+dlUyqUvcxMVLBiI2aW0arJFlfO9S9djzwucQ7+KSNJdZ7si9SHwDYjWRasgsDYaiOo54YuyWYLyokcrBo21vpa4pY25shGzEmvmsiwQRVBexarXnU95/LgdeHIHEjRTNLaFVSQnwkE0NwGIs8zZxlud7HyHVGsbjMlzQ1DS5vcqFrSBuSwI01td41iEhcxGRzk1Bj+bSoIJ8yNxZ3rEjjk6wQTTUCQjHf25XzA9sRsLJmb9qOF5TLxtB45pihLtZfuwByVSaQEUtm7AF6jjPMxkIytmJ4j4fFsD4jp3U0HG1WooFupONV7JcFWTKGWcF5M345SbutXhQb7KoA2GFDi/ZZsrmEkGmVrLboSBZYKbY0SAd1JUatHS8XWheM2noxMnykkRBII2DKbAYA7g0CSt4tMn2hLKUkfSTymAGx6FhVEfzcvOueJkGSKzdwi6XKAVQkC+HUZFXZbCEalJNEctsU+f4esbFQwYhiNSfJJdEaboKQL1CzZK1zvF4zcH3fIZlKniFkr78S5Xj1RfZDg6RhNrdbYvfzM3Mk9fQHYYnZjiaRFA2os5pVUamaudAdB54XeD8TKr3bOQhFK45xk8uf4f8AxPpylPFK0mW8DiSJqkdvlK1TUb8WroOY61h2FRTV0cbEYadCpkqf9XVGkdge1QiKxMxOXkbTGSP4L3Wg+Ss1gD8LbciK03H554ZmFeWSOOPVAdXeOW+aQ89JN2K2JHI15Y2DsN2gaeIxym5oaVj+dT8kn1AIP8ytidmWpyurDNgwYMSakLjPEhl4HlO+kbDzJ2A+prGKcZyzzCllZXDa20mixO/iI3AO5sfvWNE+I2fIEMQ6kyNv+XZf3N/TGZcFEbFpNjPZWTfcEHZa8gAK9PfAtxatLWxW5TK5hw+jNSIwYqI5Ajla/Ma5nnt0rniDxSbvJBCgJSNqAHOSQmi1dTqND1JOLLieYCPNKKMkYEaNtsZAPCfMrz86NY+9hsv3conKa1hKhQTVu+w38wCTfmy4WxE7LKufsdD9PppZq8l7u3+T28ix4T2JlWJ5JElDctIDAg2VWqovpJ1DoKve9nbhnY1F7sudgPFHWxawRbc9hYIGzewwxQyhgGU2Dy/v9qx7wtawTqSk23uUPHOzkcr967lVW2c2bvw0V3pSK2NEi9t8ecjlUyjBY4PvGVUUavHJuWIIrShBIPlZA6Vidx9bgenVWHjUty1J4lFczuOmF6XiatAGDGcohKgBELO+9rKviZ1JCEKN203vir0IjqN8eZBliPylXZSrbEExk0efpRGxHInFZ8VZiuRfcjbn70PrtfrXLHLhufZXyDZkkSSrIrlq+ZSQoaq8QDEfXHH4wPWS/wAwvzIFnpvz2+uI3ZKVmQsh2lKQxKsMmhURO8OkAtoB8ILAleZLcqBxNzUn2iCpEuKRlj1Abo53Ustnw6q39d9rwr5vgyw5WKVpiXZlIs/hc2UQdNIsknnR5bYsctmEigRp5CkjSpIqNqHdox8MhVW0yalUbVsSR0xZ3uFlY6ydgEMsJOgwoS7qVAttOnSoAoIRuQeVdbNU3anhRVzCqskL8mYqTM3hOgMTYRKXn8oDHfYY0KPMBiVpg3PSylWrzogEj1GPRQWDQscj5Ykpmd9TDOL9n5MsUEneOzAlzpJXSdg5boG+UqwFEA9cScszzRND3hR1oF6ssnTqKP4SfT1xrfEeBwTm5Yw+1HnuPIgGmFkkWDRN4yDO5Y5TMlSb7pyhJ/FG1UT/AJSrfQ4tCeSafD0Y5b2rDyp/uh3l4cokTmOGMRvmii1QSJUDEegAZv754ZOyXaIxSwzkMulu5nDjS2hyKdh0o6JPYv54VTw1FkSDLroYMsskwq0XUSAGI5nkByob4vuH8MXRKDIZe9+diR5aQBpoChtjoNHEjK2pvODC/wBguLHMZCB2JLgGN756oyUYn3K39cGBDYi/EXiLfaZii6mjREVfM1f0FvhCz+iRg02SnDctcfiNepRgSMMvbbibDMTspQEzmMM58K14bPLYAcsLR4i8hZDmII1StUkZGp7F+AE+Ch13N8sC2FJXzNkbi0id1l0jXQh1Saa38gT1skk7740HsvwE/wDx8DAKAxadieY1GqO1Ed2B7EA+uM47QPpmAUmlgQC/XV572RXrjbosrpyaRjbTCg29EH++/vhGtrNnXi8mFppctv8Ag85HipZblDwvuWdRqjajRZlNlCT6873OLNgxCMrBkfkdO53Ow3rVXK+e/tip7JcQVfm+T+ENtltiRv1RjqAb03rEfshKscuYyTioi5aPmKZne1G3hvSGHqDjG7MrFzw7i0YlRY43ZZGZTNIQGJ3ICg+IiwV2AArEjjUEK/eFI9USvMCQLBA2I8iW/WuuF3tJwC5km1KJYHR3DWBMoN61YCkc7hul+Vgmz7Uz6eHTyEae8Squ9K0QBtYJ3J2J3OKhYpeIZiKbL8NOoHWL3+a3Q6uWw8V3ePPb2VpOExu1brvZ326i9zt/7wo5vIZeaf7uIfMESMLR8RA1EdLw+fEmFUyPdgDSgCgVfyharcVteJLFH2h7KhMgk+vXI6xqbIC+IBV02PDtpFbajz8jA41mpJ42DR6pIjpkeNSAY0K6GffemL7rvSvt0DMAZuEaT4gp0n+VbBB36AMDfQDEPg0muHiJZ71KEN1qvxqQNO2o8xV/MPLBcFsWnDuMNmIg80CyR2dPdGnh0+Egbgncc1N0RYx2+2xb/fzm6pBFcou9iSv03Wx1PXFBw+VDloxHOlortJ3i/PKSoIkQEEHUSKo9Nji47NmcZcfaNnLMdI30qT4V5DkPT06YtYzZC4xxbuTHcbW2oKskpLnY7+EhFptJNamq9sJfbOPvRl5yD99GUa+undbra6Yix5Yb+0GdjmzEOU1qN+9kBNWq7V0G/Kue/LEP4mxXlom/LMP9SsP+MRNd1jeCqZa8PG3noIVJN3HfNUZQ699Id0IUKx8h4jV774msMtEkcuXCoTIqAoCA3j0srVsVrVufQg3WIeXnIy4VYllud00NQBsF+Z2G/njvFxadFlSPKxJ3Y1MBKKWxd6QPIemOnF5opnHrQ7OpKC4bX1NU+Fmao5yH8sqygekqC/8AWrfXH3Ff8NJv+unH5stE36Ow/wB8GBG0dYoWO1UajMTK6awcy1KQObNsTe1C8VGbyUJWVVgiDIPxxqFNi6BG/Lrtvhk+IOQ1ZrMIxKKWR9QNGtKmwem4IvCXncjkIm8Y1ufw6nkc/wCWz+9YlbCsveZC4+dUqkfigjI/1beuN84fNqhiYdUQ/qoxgvFDceXcKUAVo9Lc10nYG97oHGwdhc/3vD4DdlV7s+6Er/SsI1VabOv72FptcOS+tyB/8iMmZHbVKodKjsePVrQEA/L0Vj8t2ff72UVpGzMs4UiRljSJQTuoDELZs0Tzvbc+EbDpn+BSy5z7uG1YEM1gILB8TDqbo1zvDpwTgMWVjCIu4FFiSzEnckk+Zsmq36YxvYzKTiQk7popHRr5KSzSqp5gsoIa+XiHuWq8LWR7OTNG4lLx5UteizXhI0+EqCi1zqr/AGxouZmjy6l6C62Go8rJ82P9Sa5bjGd9tfiCwvu1YKtCwR+Pwm2BIrnyvYcuuK77Eoh5DLqOKQFCT96F5jxABn8+QIB/TDH8XSBkWtb1WLHnWxP02u8KvY3Mk56AMoLbGwfkBOygdb3J/umz4qxXlgbI/D6HVsQR12v9cT0J5KvsJxTMSXGrrEAkLKjJr1L3darG+9EHnuvrWGjiGUYg97Dk3514STsOe9DYeo2vGa8LyU0eXhzEeZih+6QAznYFdQUAeRBU79TfI48TcQzcD95myJoiAHUHSAreEP4SdUdeHVdDcEAneWtdCCdB21MhiQ5eOONJgwEChDJp5GmNeE77NuOo2u/XtbHLaRnu3OwaUhR7rudR35c/TE/i/Z9Tl/ugFZAvhSiG0geEVuCB19iQcKfC+IxZ6OeKVWjlRSDqognbS4I56m5gj0BwJkNJnLL5ZVkiKBGTSSQ4D6o2kSMuSwI+Ztd3fgHQnE/t/lxDkYYQSdMkaAnmdKtv+2Frs/NKc4Msz+Bony41E0otWYLqG7EAgL6itsXPxLz28Ef+KQ/so/q2LVNIPwGMHHNiYL4r6aiplaEG6u7tOxjVDpJZQN9XQAXZO2Jx4m3y5rLd3G9KXDB13O2uuQvqdsRMnqEUPdlTKA8gRttasfEL6HdaPn6YkPxSadWhGWkQsCrNJWhQeZv8VdAPTHQgrRS+BycRJTrTkuZN/Uf/AIerfEXrYLlQP1k2/ocGOnwshJzWck/CiQQg+oDMf2ZcGJsaw91B8UeHDvo3ItZY2jYdLXej7qzf9uMvzOXiy33eX1962+kOAAPzSMRsvud8bz284Z32TcgW0X3q/wCX5h9U1DGLy8KgDvMyoS1MWYWAAvPyrriUYVdJXKvNP3kDRmXv5YwJdQAo0d1WtjtY+o+jL8JeNjXJlydnAkTysABgPdaP0OF7J5lsxL3it3cUXyrVFww3c+SEAgY4ROYZVaJuolhccvPT6gXVflOFsSrJTOj+n/1VLDt6vVeK4+Zv/Z5ge+aiLlKj1CKq7el39bxcHCv2G4umZy+pTRNsy3Zjcs1g+o29xWLvMQrJSszKV3IBq/8Akf0wkyGmnZkbjXEVWJmAMhU/IpA1VzBvmvp1qsZN2p4d90BvqeW3J28RJQctgB0AxoHHOIQ5c90mnVTFmJ1FBtdDof02woceziT5YJHQeJgroeatrVwTXMEEnz2IO4wR3LI4/D+LXnVba6hNe2rV+61/ezV8QkjmfLZeS9Mki94QSKQKXb2sJv6YqexfCUTiOgNvFHIAdqcq5DGh5Ek7crGJXbyTvM1DEC1sJIgBzLNEdvWxY57X5HFnuV5KniPGO6yzTao4+9ZSYwCSqlVIqzSjSQlGgSuw54rjC8vBC7UvdWLIUlUd1BTbkojYjSfJfQ4+fEJZRMI20jVo1kEDQHKFq86ooW22J2o1hs4JwhHyLIQrRkSIVAJ1apJPGvJTYY+LfoNsTokSXHAnJhCk3QNX6HnY3vYUdud+RxnfAAI+MSBwSjiQAHmabZf5tmYewvps19hMxohBeQERp3ZbYfw7U7Hf5V+viPQDGc8X45ef79dKCBm186KIQKsbMSCBp8yDiIp3aAk9vEMXEIlWMWGjKnlqqyrAEnfmtHyF4g9p+Jfas07KbDsIkP8AKtgn/wA39qx17d58ZjOWjaiApEin8J5URyutvf0xXZYFY3mWvCNKbWALAZ66geXkp88aQjnah82NQfs9KVd7vux8Xu/kiRnM7A0ndrl2nkQUF01pA/maqHqMTOD5bMhwZHCRDfutRkPLkXbcAc6s8sQHzcVLEqvmio1FlIJQHl49t/IA4tspkWaMhJXf7QY44i5vR3hCj6gsTfoL5Y6JwLcGq/CfJaciZqN5mWSbf8pOlPpoVT9cfMNnD8isMUcSCkjVUUeQUUP2GDFUO7HzieaWKGSR/lRGY+wBJxgme4essIjcmqW6P5a2P6Vh8+NvaZsvlYoYxbzvZH8sdE8v5iu3XfGb5VMxLkJM1ERI8E+iRNH/ANbKpRwOYpiQfTfpiMyT1KVKU5WaR0k4LCTZQOaq2JbboNzj5PwtDGI1ASjaUPlPp6b0R5E448L42s3hI0yflPX2/wCDvixZL8x12JBFeo3GLaSWgq89Ket00VXA+PyZPMd4jlHHhkQEEOPY7NXME15WOmi8U+IxMcZjTLT3vq71oq5HkfEhqydyNq3usIedyTsLTMTxkDo5IP0J/ocUEkWaXuh9rnZpRYAJ22BPX154506caWknvsdp13jO+o6q1/j8bDrx7tmsksSyKOYLFZElWrJCiQAMfEopTeOfCeEyZmQKbhD20kzeEAMbYAtzJ5Dy57VhID5itX2vM6a1E6j4QW0ksA2xHOvK/I4+hMxqCtms0CSo+Y0CwujTbEDevf1xTNDr9yeyn0Nnz+Zhy2fy8qMndkMpVSKXUNJNj+YJz876Yp5uNwvnUM+YjjAEjd4aIt6TSDuFpQaJob3zxlSyz6Q32rM76eUhre631Ve246WDiVl8vmGfQM5mOZFhyeQB3puVHY8sQ3BbyIVGo9kPPAIoc20yTZkDRSIxksrpYlXttiCSb6EY+5vtuuUjly2XcZllZnWdR4FsAUqjfwiwQNiTz3ICDNDMpYHN5k6W0mmJ5KGJrVdAeW/6Y6vkpwsbfa8x95yGo2PCW/NvyrB2lPr9GT2FTp9i87LxvPFKY8ykW48MoNSF1a7skqL8RYDYm9rwZnIzfZEytRoBWzugRyTqoSgk2TuA1f4umFhFzBqs1PZJG7EclDcyw6Gvf3x0dcz3Uci5qY94wSiSCNze9+hxpmhdK+7+JR05pNtbEvLZE6u7Y6aouxIH0G/X05DDCsYAAAoDYDyxFyfC2VaknmkJFG3YD2oHFgo6DD1KnkRz8ZiniJLotEuERjw9QhWP7mzdxgA/30xb8FkSGfKH8CTxD2BJQE+xYE+2FbiPaQh+7gXvH5eYs7AADmb/ALOO/bzKy5V0y5k1SGGOSXwgd3IbalZTyUqvO8TKcdStOhUbVkfpYYMUnYrjhzmQy85+Z0Gv/EPC3+oHHzFjc4dtOxEXEY0V2ZHjJKOoBI1VqFHYg0P0GPnZLsLDkYJIgTL3p+8LgeIVWmuQWr29ThkwYrkV83Jp2s8mS+nQ/OPabhv2YyxyIGeFtI1CrF0jXzoqQb98U+YgMZKlmY6CwpnWjqCgEBuRJ267HH6J7T9jsvnkIlWn0lVlXZl/2YfysCOfnj80FJUXYRuAQT4WBJU87BsgdB+2Oa8LUg3kel7/AJ4DjxVKSXaLW1upOhzOsgXLRjYtcr7MvNefrv1xziRCANFOqMWUvIapdSld/la/9uYx64dBmsxFLOmVUxwK5kcOyKNQthvzcjehZ5eYxW//ANFyuAbIUvWb0nYi6398ZypVnvfz8fiawq0Iq6t5ehYroV1HdqAwjLHVJsZAdybrYgDfc3iRCoZf4QLASa1DPYK7ADfeztv0OOGXzCtDHLo/iEJpLtp+7vTYAJPLEtm1OR3YDNLRIcjdEvUNvpVepwpO+2vn035/LIcjbdP6dduPy7PeQyMboCVUgnbSWry3BOxuwcQosx4C2hegsGSr7zRR33NeIf8A5ibls9uiIlWCd2PMMQ24Bs3Zs8/THAZpNAjCNtIFA1nYagVe6utVbee2KLNd3vv148y+ltHx05OebkCBW0odSs3OQXVUOexINWeXtiynyCaSQOW41M9D9D5dRiMHF6tNqXaIFnNnUQpsEEadQr23rHP7YDDp0GtlYazaEvpC3ps8j9B1xDUna19+vqSmle5DRo2hJCAaZFStT6QHqmABvcG+Xnj4+S7xIvCNLmlBlkNEBqI32FAV13x749nhEY20W8gBPjIA0br0Fmz5Y48KzsuYnjihhUu8loolIUMQepFAHexfP3w3ThUlHPBPz9eopUqU4yyTa8vToSoZpPvPG47sN+OQ/L6kUQf1x8y+aLuiMZKNrIGkY0xvSNq2Om/qMcM/BmIZpIZoDHJZLxtI1eMUW22II5EHpti87H8Ckz2ejy8ndohuVyi21RgAUWsXuFujQ354Y7Ou9Lvz9RXtMMnsr+HoMnw17ORvxCPTGojy6GY0NtZ8Mdn08bD1APTDn2z+FaZ7Md+sxiYgK406g2kUCNxRrbqOWGzg3A4crH3cKBVuyeZY+bMd2PqfbE/DdKgo01CWpjLEy7XtIaEDgPBY8pl48vFeiNdIvmepJ9SbJ98GJ+DDIqGDBgwAGPzJ2x+Hmey+ZcLBLLEL0SIpYVZIPhHhO4sdCOoo4/TeDENXJTs7mN/CHjkEmWbhc8Z1S96dQrTIG3YeasB9NufTCnxvswRIMvK9jKaoF0qFLLqLgk9SQ13XU4/QMPAsukzTrDGszCmkCgMfOz6+fXFR2k7A5fOP3haSKWqLxkeKhQ1KQVNedX0vCtalVlDuOzGoVKKndx7vTfUw7OxrCkQRFpWpR4trB3Fbk/8AOIsUqtNpePTuW+Z7DGNWO+wJo1Q8vfGo5n4PSkgjNRtpNrqiIIPLmr+V9OuKrOfCTOKGIGWmsh6VnRiR1GoEA16jHLWErRWqu9db+p0faqTejsvD0ETwsI30LTqQtMwoAFlBANEbb0Nj548SOFj3iTeNXFM3LUDpJ+bm1jzN4vp+zksPed5lJowiMzlgdCrzYh70fRTZ8sQ1ykLaI1CN3jJGihh4iTSrZblfrQxi80Wk4vf85Nk4yTaktv48CDmoV8DGManY0dTqAx5eqluV0MGclALr3a0JEJ3bUSSAr7bnry/L58r/ACfY3MyPUWSmLA7tJaLd/iZz4qN8g3pi8y/wazTCmbKxKaOxkdhXKvkAroAca06FSVu6/tz4mU69OP7l9+PATJ+DRzRIGGkjcEE2L/xbm/XDZ8MOz3eZmLWymHh4eRaQKdc5NajvqoKW+i4vsn8G2Wg2cIXyjiAPn8zs/wDTDv2c7LwZGIxwKfEdTsxtnY9WPX+g6YdwuHrQl33p0EsVXpTXcWvUwT4mdozxTNo2UjkpU7pfCS8o1arCrZC+XWibrDZ8GexOainGYzCPEqI6qsgpi0hWwAd9KhefmduRxqXCuzWWyzO0EMcbObYqKJ9L6D0G3pizx0IxfLEqjg33VYMGDBi5QMGDBgAMGDBgAMGDBgAMGDBgAMGDBgA+Fb2OK7Ldm8rHJ3seXgST86xqG/UC8GDBYCywYMGAAwYMGAAwYMGAAwYMGAAwYMGAD//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atin typeface="Corbel" pitchFamily="34" charset="0"/>
            </a:endParaRPr>
          </a:p>
        </p:txBody>
      </p:sp>
      <p:sp>
        <p:nvSpPr>
          <p:cNvPr id="15365" name="AutoShape 8" descr="data:image/jpeg;base64,/9j/4AAQSkZJRgABAQAAAQABAAD/2wCEAAkGBxQQEhQUEBAUFRUUFBUUFxQUFhUWFBUUFBUXFxYUFBQYHCggGBwlGxUUITEhJSkrLi4wFx8zODMsNygtLisBCgoKDg0OGhAQGywkHyQsLywsLCwsLCwsLCwsLCwsLCwsLCwsLCwsLCwsLCwsLCwsLCwsLCwsLCwsLCwsLCwsLP/AABEIAPkAygMBEQACEQEDEQH/xAAbAAACAgMBAAAAAAAAAAAAAAAAAQIDBAUGB//EAEMQAAIBAgQDBQQHBgQFBQAAAAECAAMRBBIhMQVBcQYTIlFhMoGRoRRCUnKxssEVIzNi0fAHktLhNEOiwvEWJFNjgv/EABsBAQEAAwEBAQAAAAAAAAAAAAABAgMEBQYH/8QANBEAAgECBAUCAwgCAwEAAAAAAAECAxEEEiExBRMyQXEiURRhoSMzQoGRscHwFVLR4fFi/9oADAMBAAIRAxEAPwDknGp6mc7PrqaWVeCVTCOou1NgDzKkDX1mtVYN2TM9CqZiyFaBZBBbBBLBBLCMXLYILYkFJ2G2/pFyCgtggWCBYcXJZBAsgEEsECyJQLIRgWQ1BOw2F/d5wNCMEshSiyHAsgWBZDIgjRGxgliypz98Myp9K8I3/EMQqM96jMXoondWOUFqaeIkm2m+k8ynBzWitZ79ykcXgKYY3QDL3rBULWdKY0Ukk2bNe9uUzhWm1vfz2FzFwdFMRuiplZNUvZlYkZbEnxeR6zbOUqbSvfz/AAGPD0Vq5SKdIKKiAqGfvArPls19DfzmMpuK1bejZbkq2AU1EXKq3Bd8pOTuwfCQWOhI03tciYxrSVNyv7EuR/Zi944JspTMhvcAuwVQSDY2JIPSVV3lT73sy3K/2XcUgNHZiKl/qaBhfyspv8Zl8RZtvbsLlPFsKEYFB4GFxqGsRoQSNPI++Z0JuSs90RM2nDqSU6YSo9NTWF3DE5whFqeXTTXxTlrSlKblFP07C5iUsEov3ii9Bm7wfaW10+JUj/8AQm91W+n8W38luRr8OApA/XFncXHsvsMt7jL4b/ekjWbk/bt5JcsxHD0U1mXxKitoSbo4Yb23B1sevlCqzeVPdv6FuUV6Ybu6a00Woxuct/CD7Km5PLxH3TKLcbzbdkDIfAItVSqhqZR9CcwzU6bHUqedla1+cwVaTg03Z/wyXKkoIU77JsjHu7tlJVlGbe+Xxa68pXUkpZb99ymPWyvS7wIEIcIct8rXUtsToRbl5zbFuM8l7kMo0EOVMgBbD95nBNwwUkltbZdPLnNanNXd++xCvi9NEIVRTHs+znzjwj2r6bnlMsO3JXd/6ymZwdFpU81R0XvdCHJB7nUNlsNyfyzTXbnKyT9OunuRldLAKneBwhC1EGZ2Kju2DG6kEXJFjMnWlLK07O3b3KY+JNOllC0g4dQ+Z82YhibBbEWsBa/neZwzTu27WIXVcJSTvLj+CSCDfx5/4YPkQTY9JjzZtL/6+gKqiolXue6DAMELXbvGJt4hrYb3AtMrycHPNt2BgVVysy3vlYi/nY2vOmLukwF/SZEI1Nz1MMU+heCdWsXbM5v7IJsL2UACwHoJgopKyMzbmjU72opqtlS9YOALkkDKR6tmUW2nG5xyKVtXpbwQxcWmIy3cEKpvpkUBhpey219Zug6Oay3ZdCBxVcm2txaofCoJyjMGbTxeet5VCmkmCujUq1AaaksNTbw7XBOp2F7G15XGnD1MCrNVRMjXC320IuLNbMOoNr85FklLMtwZGEqMXenWqOveNZrKrMXJA1J235TCokoqUUnYfMeJwJ8VOhndUbxXVRZxceHW5uAfhJGqt56Nr6AwazPUvUa51ALW0vbQabaD5TfHLH0r/wBBdVeqScxN8is22qKAVJ89MsxUYJK39YK+8qB2bXPZs2nIjxXHlrLaGVLsBGpU1e5/eEgm2jG4JFtjuNItDpfb+/UGRisRXXVzbNcXCpfUa3YC+xMwjTp7L9yEbVqAvYqCb7KRcqRzvY5SYfKqPUIKZrtUNs2dBY7DKu1rHS2u0N01HXZlK8S9RyQ4PguSoUKF1AJygADUiZQUIq679wP6XUZcmYlQtiAB7C8iQLkD1l5cE7/MhYDVxGVTrfnlUaKACbgXNgZi+XTuwSxODrOT4WYIAgIAGijQBR6a6XkjUpx72uCB76oqpqRlBUWX2UuASfIXI1Mq5cHdAnhfpABVBoptchDlbmEZtj0MlTlXu+4KhQrMrDK1g12va+cDW99SbEm3rM89JNW8EILxGoAAG2FgbLmA8g9rj4y8qF9gYl5tIPNALam56mGKfSvBCQ2G3/aINKmv18yq5/8Arpm6X/zf9M5FQfMk+2tvJLEmrU2zZmFhiKlW3NltcAfeOkmSatZdrELBjErEsSKbZKlPxte4dSVNwo0BuLW2tMXSnBWWqumXYw+H5UqOGemQabAEklCTawJteba2aVO6T3QLWxSpTyNkZWqOWVL2AKplZCdiDf5iYctyk5LR2FinEYhWxRcHwmqGv6ZgbzZGDVHL3sOxl0MZTD1CxGuIDK2py2D2qWG4BK6es0ypSail/qS5BMXTA7ltQwOeoG8Odtc2XLrlIUb+cqhNvP3XbwUYdMxY1Es9JKVrnMD4Fa4tsMpN5LSsopd7kZL6fTdmJIBq50YkaKgDZDf1un+T1jlSSS9tRqVtjKeXul0CAFKhbw94l2zBcumY3G/lMlTknnffdfIGBisYagAtbb5AgDpqfjN8aSiU2NTH0+8Y2XKMrnU3qsi2VdbhQCTy5TnVGSjv8vBENcbSYM7jUoEemWJZ7OhDBgBckX/yzF0pr0r3uAPEEplr/ve8YlipyDJqoQrY30JNunlLypSXtb9wYuDqrReoQQwAyr/OrMM3/SD8ZunGU0gZ1DF0rFQVsgdUz3AYVKZuWt/MPmJonSm9Wnr/AAQxrKVA72kmWrn8GYgDKNUFrk6TOzu7RburFLsbjEqoVDBS/iF9tKrnIx5XDA+Wkwp0pQle2n/QMN0DoiCogNMsCCbKbm+dTbXy9wm9XjJys2n+oMo4hHNndGprYEtmFQlUCmonncgCx8pr5co6pNP6fmQ0c7AEpGKAX1Nz1MMU+leCEhsCAEAIA4AoAQBGCBeQorwQIKO8EFACUgQAhAYgBAAwAgCtACCBAFAHKQtqbnrDFPpXgjIbAgCgBAC8AUAcAUgFAJQCMAIIEAJQEEHAGIAjACAKAAgBBBQBwAghdU3PUysU+leCuQ2DgBACAKANFubDcmwHqZJNJXIdCex9b/5KXxf/AETzpcTpJ2MFP5Gv4vwR8Mqs7IQxy+Ek62vrcCbsPi4Vm4x7FU0Y3DsCa9QU1IBa9i17aAnWwPlN1WqqcXJmTdtTdf8Ao+t9ul8X/wBM4/8AJ0jHOvYieyNX7dL4v/pj/JUhn+Ri8R7PVKFM1HemQtrgFr6kDmo85spY6nUmoRGdFXCeCPiVZkZBlIBzFhuL6WBmdfFQo6SK5GRjuzNSjTaoz07KLmxa/u8M108fCpJRRi6iRpBO4zTROlSLEKoJJNgBuT5CRtJXZHZbnQ4XslUIvUqKh+yLsR1tp8CZwVeI04aLUwz32I4vsnVUXpur+nsn3A6fOYw4nTeklYyuarCYIOGLNly5tPu2v+I06ztnVtaxjKdjDqCxI8vw3GnQzbF3RVJNaEZTIIIEAUBhBC+pueplYp9K8FchsHACAOAKQGx7OUO8xNIWuA2Y9E8X6TnxU8lKTMJu0T0NzPltzBGk7X0c+Fc/YIf4HX5EzuwE8tZfM11NrnMdnMQtOujOwVQG1JsPZNtZ7GMjKVFpG5tZbncYPiVKsSKdVXIFyFYGwnz86E4ayVjXGcZbMyHqADU6DUma8rbsjLbU5ntXxWhUwtRademzHLYKwJPiU6CelgcPVjXi3HQ56tWLi0mPsF/CqffX8sy4r1RN62Rte1X/AAdb7n6ic2Cj9rF/M1VOlnnFDYT6Rm+j0I63sThQe8qndbIvpmF2PW1h7zPL4lWcIqC7lnvY6WvXWmpZjZVBJPkBqZ40Y5mordmLsldmswHafD12yrUsx2DjLfpedNXAV6e6OeOJpyOAWqwNTKbfvGOwOoY2IuN/WfQxinFeDGlFziwpqdSTcnUnzJmw6qcMpKDYEAIAjBAgxLn3PUystPpXghIbAgDAgBAFAOn7D0L1Hf7KZfe5/oDPL4nO1NL3NdTsjecdxRoilyz16ae4nX5Ty8NSzuXg0VJ5UvJnY/DB6bobWZWX4i010nkmmZvVHldPUAHofdPqVtcyp2lCx1HYjDBHq25ov5p5nE36I+TFUlB3R0vEB+6qfcb8pnk0euPks+l+Dy3B4IFM3kJ9VKVmc9DDxcbs7jsKv7uoP51/LPH4n1x8HTJWehsu1pH0Stb7H6icuEl9vBGmqvQzzmh7In0bN9HoR1HY3GhGam2gqG6nlmA26kfhPK4nRckpLsJ6M6qvQFRSrC6sCCPMEWM8aEnFqSI9VY4zi/ZxaCkgXTk3NfRv6z3cNjVW0e5p+HhaxoadPLPSN1OmoLQlBsCAKAKAEECCFr7nqZWKfSvBCQzHBQvACAEA7fsVSy0C326h+CgAfPNPC4nO81E1S1ZDthQq1TQFOm7BXLnKCbWGl/jNfD5xSm5eDmqpto6B/WefLRtI6InmXE6Pd4iqnk5I6NZv1n1GHlnpRZjR0bR0fY0eOp9xfxnDxPoj5NszouI/wqn3G/KZ5NH7yPk1T2fg81wP8L3T6iXUMN0I67sN/Dq/fX8s8jij9UfBsluZ3as/+0rfc/UTkwP38TTW6GeeUNhPpjZR6EbPDUcyDfe4I8/QzRN66mco5kdNwHjDMRSre3bwtycD9Z4+LwqhecNvY0RbXpZ0D0wykMLgggg7EGeem4u6M2eYY+j3VWpT+wxA6bj5GfV0J56cZe6FOV20U3m02iBgBAFACCCgli6pueplYp9C8ELSGwcAUAcAdpGD0fg1DJQpL5IpPVhmPzM+Xxk81Vs1PceL4rRpHLUrIrWvZmANjzmqnQqTV4o1yqRi7NmRRrLUUMjBlIuCNQehmEouLs0ZRd9UcR2zoZMSrcnQfFTb8CJ73DJ3pOPszBaVPJsOxvtVPuL+M1cT6I+TdM6DiP8ACqfcb8pnlUfvI+TXPpfg83wX8KfUy6hhuhHXdiP4dT74/LPH4r1x8Gctze47BrWptTe+VhY20PunnUqjpSUl2MJK6sc3xfs5RoUKjqXuilhdhbTz8M9ShxCpUqRg0tWVPIi/srQSrh2DC4z6eY8I1B5THH1ZwqpxZc19UbjC8HSmwfUlb5b20uLX9dJzzxcpQszGXqZms/OcLd3ZFPLOIYoVcTWddmc29QNAflPqsPBwoxi/Y0YeWacmVzedgCAEAIIIwAtALX3PUyslPpXgjIbAgBAFAJIwBF9ufTnJJX0I9jpT27pg/wDD1Piv9Z40uFVJO7kjhliMrtY1llx+IeqyFVIAANriw5++864J4akoJ6mEIKtNto2lPjgwaLS7l2C3AKkbXJ59Zy1MHKvNzzJXN0qipaWNP2g42uK7u1J0KE6tbYjUae6dWDwroXu73NSr55rQu4RxgYW7FGbMALLbz9ZcXhnWSSex11JZVcy8T20V0Ze4qDMpW915i3nOSHDJRknmRxvFXVsrNDgxakQZ6suo6sOmoo3PAuMfRqT3ps93v4baWX1nFi8M6s1Z2Fapk1sZjdt0G+Hq/Ff6zl/xcn+JHL8Wv9WYPF+16V6NSmKNQF1K3JWwv5zdQ4bKnUU21oYyxOZWsT4NxR8LSFqedTqQNGB2uDM8Vh41pb2Zvu4xTSubVu2tC2q1QfLL+t7TifDKr7o1/FwXY0HHO1dSupSihRDoWPtEHl6Tuw3DY0nmnqap151fTFWNNh6WUT0jtoUsiLZDeEAIAQBQQLwC2pueplZKfSvBCQzAmCigBACGQKai40mL2I4pnV8KAy6C086tuEkti4UwX1APWYXdrhpMwOMYdQNAB7pvoSbJlRpqW638x+M62ZWNx3C/ZHwnLmZhlRrK62DdT+M6F2MkbXs5TBptcA+M/gJy4ptTQaLeMUFCCyjfykoSbkTKvY5/EUxcaCdkWMq9josFT8IFpxVHqUsr4NDug+EwjOXuYOnF9jQcUUA2UAazuo3aMlFLYwDN4FAFACAEAIAQQtfc9TKxT6V4ISGYQUYgARAFAEDIDpuCvpODERIbJKDM4yqTfS4Gl+s0Jq1rmuVSMd2X47gbupJZEUaMzE2XrYTdRyxaTaOWeNgtk2U0uxYW2fErqdLCwJ5AEmelkhfLm1OWfFJWuofqZWJ4TRpANUxCouo8bBTdTqAoBJ904HOMZODi34HxtVq6sa/h3BaWKD5C4sTvYZhfRl0vY+tp6NOlFxTasc8uJ1k7KxscL2f7kFUa+tzc3Iv526STwlOo9yf5Wst0inHcDq1LKBcg7Dfr0nPOhSoeqUrG+nxOpJ9NzQ4ngNVWUkWF7HNcG45bSxlTkvTJM6VxBfii/wAtTYr4LBtOvPpOKcG3p+50wxNOWzJV6kwjFm9HL497uZ6VNWiDFMzIRgBACAKAOAEAtfc9TKyU+heCMhmEFCAEAQEA6Ts72LxGMswHd0z9dgdfuLueugmUYNnFiMdTpaXuzecV4O3DjkpU0ckAirUzO1+YFIWUdSTNNXCKbu3oeZPiNSemxv8AhFOv3KGvWYudcq5UCg7XCje0+exEqam1DZGymm1eRm1KpVSCSdbkm+t/XnNEU3LQ22RxHb/jYy08PTcHxZnVbACxGUaeuvunscMw8pTzyRx4qpGMbI0dfAmq2dnOttze197dTrPoI4bW9jy3iVa1zs+zdAIh7kB2OVSByAIuWttpfX0M5sVPkxabs+3z8Gyi+Y77m4oYIZlasyOVLZSoyhFOyXG/vnzEq8oy+zbX5nrqmnHVGRX4gqCyDf7IH6TS8836jNRUShHqEAd4yjUnYkSXSM8qZOpQzaVLuoN7PZgT52AhVGndaDIjz/ti70XK08MlOmSAtUZ9TzFr5fdae3gFGoleV37HNUrVKPTsctVcg+Me/lPYeHdro24fisJPLU0C95otY9WMlJXQjIZBACAKAOCMIIW1Nz1MrLT6V4ISGY4KEAawQ9G7D9jActbEqCTYrTOy+rjmfTlN0Yd2eLjMe9YU/wBT02pWSgupFxyuJsSueM5d2clxrjS1KlIeAg1ApuRr4WIHxAPunJxGMo4dtGzDSUqtjW4/tPRovavUGb7IF7DkSRtPnIYSrUV4rQ9aVWMNGcN2q7TvjKnd0GIp7WvbN6n09J7eA4copOe55+JxXZGBheAMCC7LpyuJ71KhGJ5NWu5G97ghALrufrDlp5zoOZ3Nrg+AYmvRCJXSjTqOS7C/esgAygW3F82lxvPlsfiqKxEm/Vbbye7hKUo0klpc19HD8UwzmlTptVpIxCl1XxJf7XT1M1SWEqLM3ZnRGVWLtujssIAAM90ewLISLKTynj1E7tI7Yu6LXqm4tp/TpNeXS5kWd7YHl52MiXcHE/4kYljTpqgGQOCxvs1vCDPY4TFKpd7nHjW8ljXUsItWmAct7b3Hw32n1lPbU+fm9dDR4rhT0zdctuYzLp85rq0VLY78Hj5UnZvQxFN558ouLsz6qjWjVjmiOYm0IAQGKDEIBc+56mUtPpXghIbAgBBDb9mcOHrAtqFsQP5uU20oXZ5nE8Ry4KK7nrGExoRL+QvOrLqfOOWhy/GeNtUY6zqp00jinVbOf4oGdQASGFmBG4bcEfKWrSVSDiyU6jhJSNFi661dalFziGYAte6MPMJvm0HmJ5EaE6Msv4D1JVY1I5luZ3CeH5XzMlrnmCBf3z0aLprRSTPPq532ZnOZ1nMFRgAmY2HM+QLamaK8nCnJrexupRUqkUz0AV1UIqHSyhSLeyANb/3vPz6cZSk29z6yNkkizNm+sSOZ1HzmvYzaVjj8dSrYapVr582HQE5Lm5NxYem+/pPVp8urBQt6jlkpRbfY4puL4ipWNam7A5r2BOUfy28p7VPAQdPK0edPFNSvc3mN7fVWcBKa5ABddbk2115a3nBT4TGzvudMsa9DE7YcSeqaQRgaVRVqBAQSG28fO83cPoJNprVMwxVVuNzIojJ4cwNuY5gi4n0FN3ijw6itKxZUAYX9x/QzYYHP8Rw/dtcbHecWJpXVz3OF4pxnlexXeeefUp3FBQggQAgxLn3PUymVPpXghIbAgBBDO4NiwlSxB89CB+k7sKro+a41Jqa8HYjigamw8Ww5jz6Tryang8zSxqjUU8m+I/pNqNJOuy5jod/Mf0lVymNiqVIpmYEWN8w3G2osOU0V/u3ZX0N1F+tK56IMlanlNqiFVsW1uLbn1PnPz2VScJ3V0z6pQTVuxx3GODHD3dSalIAlrEZqWvPfMLfCfT8O4tmtCqeNi+H2vOBrcQUZRobFd7jmT6T390eVszR1sHWIIV3yJYgZ2sLkDQXsJ58sFBSvbc74Yttas9D4BxJq+HpDmBlfqmhnymKo8qrJM9yjUzwVjmO3vHSScNTFgCC9tMx5KfTnPQ4ZhL/aM58XXyrKYHDaCpSFwbknmPIek+ogrI+eqSux4fBoHvl018uY87Ry1ccx2sYNTAUkdWzOV9p0UarZtgSbG41vOScJJyyrXsdcZxkkpPQzqHEEr1nsMilvDcgBVJ0zaHb0mWHlOFP16tGvEQi5+nZmfQKHOAc1iBdWBFweRA1nTTqKpHMjnlBwdmYXHFTIbhtjzH9JjV6Wb8M7SVjQUDdRPJPtqDvFE5DcwggQQIBdU3PUystPpXgrkMxwUUAdJsrgzpw1TK7Hi8XoOcFJdjp8KQw9CLf7z07nyMo2ZB1toZkjElV5HzHzGh/SAK2ZWX3/AKH8ZGW9jM7H4uqznDufCqlkPPKDsT758pxbCxovOu59DgcRzVl9i3/EDigp0fo6XDPYn7o5HqZz8MoOpUU2tDfiqijBo0HDwRSS/MfqZ9hDY+bqO7M/DnwVfur+cSvcxitDqex9dPoui2KvUzk+hvf4WnxXFYy+Kafc+lwLXJTOAx2MpYnFV67HKqgd2n1qjEhR0FrsT5Cezg1OjThBatnFibVHJ7GaHBVbeRPx/wDE91bHjtWZKlpc+Qt7z/ZlMSNLBNWbKilmOlh/e001qlOnHPUehspQnN5YnQ4fsci+GpUy1GHhVRcKNLlrbz5+txq0vso6HrU+H3j63r2OdwfdipUFLYMV65PDmPWxPvntYWo5wzS3ZwYmCjLKjWdocXfwjnpGIqWVjfg6V5IwaS2AnnH19KNoolBtC0ECAEAtqHU9TKKfSvBCQ2DgCgCYS3sYTgpRcWbHhnF2U5XPTQazuo109GfK43ASpu62Ojp1+9G4zctBr6H1nWmjyJQZC51U6e4aGZGvUp7x0OvL0Gsu6Jswo8SOFrJUtmUgqeRytby9QJ5nE8NzqW+x6GArcubv3Ocr4l8ZXNVxufcANgP75yYHDKnBJGzF17s33eEIoHIkbDrPTsjzL3LcPWOSrr9VeQ+2JHuZRehpcdi66h6dN2yVDdlGgJAsfkJw4jBxnUU7HZh8U4wylGA4aSPFuT6TqjSSRonWuzc5zey7bDQcptSSNLdyx3OwO2+g1MWIVYyrXpLmouVYgjwgZgD5NynJisPGskpbHThqrpNtGHV7TYynTFMkhtR3n/MKtyvy6zy3w2nzG7aHprFScbGsw2IbDhixyswuARqT/fMz0IyjTjZHM6bqSMNS1Vs7zlnLM7nuYLC5dWZMwPWAwAglggCghdU3PUystPoXgrkMxmChACCEKlMHeW5hUpxmrMnh8dUpfzL8xOinXa3PDxXDO8TpMFxqlUsHqA+4hh8d51RrJ7Hj1cLKO6NmgpuP4gYDmAbjqJtU2czpWK62BQqVZwVOxAOh8xJJ5k1YxSyu5g8O4WEzh2GpLBraEzCMlTWpsnF1HoZSYJSCM/qNDy/2Pym3P3NGTsX4Th91qBWJJC2AU3PiHKaamJpx1k0bYUJvYoOAVcwZrEaWKkG530PpeWniadRXi015RJ0Jw3Q6WDUD2xc6DQ/GbOYntr+ZjymixcKi6BxmPkDp/vHMQ5bGiU1+uCR6HKvU+cnMuZcpowcXxOlTv+9BPmQbdR5zGVRJGyFFs5jiXFO8bweL+a1vgJzTr+x3UcJJmImHJN3NyfOcspXPaw+BUdWZAFpieklZWHBQgCgBBGF4Ba+56mUU+leCMhsCAEAIASAUAqqYcGE7GmdCE90Om9Smbo5m2NaSPOqcNi9UZ+H7TV6QIyU2vvmQNeY1HzPxNeGccsBOn2TRm0e3+IQWRKKjyWn+uactTBQqO8m3+ZgnKH4R4XtwabZhhaGY87Pa/wBoLewMfCzy5FN29jHNG+bKbJf8T6nOih6OwHyWcz4Uv9mbFiPkUYn/ABKqta1KmLeYLfiJlHhcVvIjxHyMSt/iDiWNwlEG1r90CR0JM2R4fTj3f6k50n2MGt2zxj7Vcv3Upr79Fv8AObo4Siu31C5stkat8RVcks7Esbkkk3PmZ0xmoKyM4YGdR3kJcLfVjeYOVz0KeAhHcyEpgbQdsacY7EpDMUFCAEAUECCMIBc+56mUU+heCEhsCAEAJAEABAFACAFoBYMEWAIS99gASd7a2HnpMXNJmDhF7oG4W1iTTItvcEW0J1+EnNW1zB0Kb7CPCj4brbPaxIIF2vYE/wB7xzlqY/DU/YR4YR/y28tjr0lVZD4en7EamBKC7UyBe2oI1te3WVTT2M1RguxELKZKKXYYgoxAHKAkAoASkFACAFoAQC19z1MrJT6V4ISGwcAUAJAEAUAcAzsPw0squToSetuXLe9/hNEq1nYlx0eGF/ZP1V308TAHT08QEOulYXLxRrUkuGWygtyJsPFobdfnNeaE2Llz0a5zDOuosbix1F25cjf4SKVNdgVvRrNlGdfCQw8rrYg6DXcQpQV3YDRaoZFLLZidQBoDqSNOsN02m7EK6lGpU8DsCcwtYDcqx1PloR75kpRj6kilCcJci4K+e5sRa/lM3XQKsVgGpi7WtcDS/Pbl/d5nGopbEMYCbEAMoCQCgBKAtAAwBQQIBc+56mGKfSvBXBmEgCUBJcCgBACATFU7ZjbyubfCSyvcAKrcmbT1OnTyjLH2BKpXZtCx0Ft+X6yKCXYERVb7R+JjKvYB3zfab4mMq9gHetp4jptqdOkZV7EAVWv7R+J5bSuKfYDFdrWzG3U/DpJlXsBGoToWJHkSbSqKAhMiAYYFCAoAQAgCMAIAQCxzqeplJDoXgjIZhFgEADIAgCgAYAQAEADACAEAIAQAgBAGJTEcMBCAoAoAXgCgBBAgFj7nqZRT6V4IyGYQAgBACQBAEYAGAEALQBiAEACIAoAQAgDEIgSkCAKAEAIAoAQAvBCxzqeplFPpXgjIZheAO8AUAJAEFPQ8H2OoticMrL+7fA944u2uIFgbnlc1aRsNNJsyq55EsbPlya3zaeP6jj6PZ/EtQ78UT3QR6ha6jwU/baxN7A35TBRdjveJpKeRvXb9S+v2UxaFQ2HIL1BSUZkN6jDMqmzaXHM6S5WYrF0ZXs+1ynDdn8RUK5KROcVWXVQCKDZapuToFaw185MrM5YinHVv2+uqNpX4U1DAV1r0stVcXQGtiwV6Ja1xyIINpbWic6qqpXg4PRp/uT7L8Ffu69epRvSOExORmynxqB4gDrob62limTFV45lCL1zK5Lsx2fq08Zg2xFD91VqWGfKQb02YBlvobWNjaIxd0MTiISpTUHqv+UYPZjhlOvWqtWBNKhSqV3VTlLhNkB5XJEiRsxNWUKccu7djHq4B8U6vhsJ3aVagooivmXvQmYqGcg6jXXT1ktfVGcakaScZyu1r+QUOzWJqLTZaBK1fYN08XtXO+gGRrk7e8RlYeKoptOWwqXZvEstRloEikSHIKnVRmYLr47DXw3lUWR4qkrJvc1ZkZ0CjsQUgFKBwCMADAFBC19z1MMU+leCMhsCCBAFKBiQCPOCnqVLtLQSo475DlxOFVHDCxoFMOapH8oahqfUzbmSPClhZtJ2ezv5u7fuYGKxtA0HZcTS8PDcdhBTzjvGqNUJTKvMMACDz0mL2v8jYqc1LLlfVF3/IyDx3Dria7muhU8QwdQEMDemlAK7i24B0J5Spq7Mfh6rilb8Mv3KGxVEUThPpOHLthceveCoDRDV8QKlNGqciVEmlreTJQqZubldk46W10Wpjdr+J0alHELTrpUJr4QrlYEsEwgR2HoG0PrEmbMLSmpxbVtH9WTwGOo/RabHEUgUwGKw5pF7VDUZ8y2XyI5ypqxjVpz5kll3knf5G2PHaH0ijU+kYYU6mIp1bLfvAFw7KXrsT4CD4LW10lutzR8PUyyWV3St8t+37nH9kcfTStWSs4RMRRq0O8PsoXsVZvS43muLPQxVOThGUVqmnY3nZtqWHWklTF4a+Gxv0hyKoKtTOHy/ujbxtm0sJnFpI5sRnm3JRfqjbbvfua6nxLxcP7mrQzJhWputZwKXiepnpVT9XMpHyi+qM1RajUU099LfLujd4TGYOmVNHEU1pYWviXyM3idatEBe5B1qDNmUelpU0aZQrS6ou8ktfaz7+x5wxmo9cjACAEAUoAn5SAjACAW1Nz1MrJT6V4IyGYQAgBAGIAoApAEAyKWGujPmtYhQLEksQT7tpg52mogk3D3zZQjHVQTlawLW0OmmpEx5sd2BvgKgNgjN55VY2N7W2hVYvVsFT4dlAJUgE2BIIF/K/uPwlzrWzBl/sw53UMSEBu2U2zA2yzW66smChcCx5HVgo8LeK5IuNPQzN1UCqphmXUqwFyLlSBfXz6HT0mSnF7AqtMkBiZEGYAoAoIEAIAoAoAWgFr7nqYZKfQvBGDMIAQAkAoKOGQJAKAZmAxYpZrgkkWAuMvndh5jcTVUg52SBsn4uuUtZic1gt1BAIFyQBtvac6w7vYlin9sC1sp+tzHOZ/DixVj+IiotsrA5s2pFrAtoP83ymcKTi279il44woLGzm7ZhcjS+69Bymv4dtJXIQ/aq3vlbVQp1GgCut19bPfqJXh37lKcfxEVAwykXIO/kzt/3j4TOnScXe4NdN4JTIBAC8EFBRQQIIKAEAJAWPueplZKfQvBCQzAQBmUBIBGCgIIwmIGJQBkAGV7gBIBGAOCCMpRyAJQOAIygYlIRkKEEAygjIAMAcA//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atin typeface="Corbel" pitchFamily="34" charset="0"/>
            </a:endParaRPr>
          </a:p>
        </p:txBody>
      </p:sp>
      <p:sp>
        <p:nvSpPr>
          <p:cNvPr id="15366" name="AutoShape 10" descr="data:image/jpeg;base64,/9j/4AAQSkZJRgABAQAAAQABAAD/2wCEAAkGBxQQEhQUEBAUFRUUFBUUFxQUFhUWFBUUFBUXFxYUFBQYHCggGBwlGxUUITEhJSkrLi4wFx8zODMsNygtLisBCgoKDg0OGhAQGywkHyQsLywsLCwsLCwsLCwsLCwsLCwsLCwsLCwsLCwsLCwsLCwsLCwsLCwsLCwsLCwsLCwsLP/AABEIAPkAygMBEQACEQEDEQH/xAAbAAACAgMBAAAAAAAAAAAAAAAAAQIDBAUGB//EAEMQAAIBAgQDBQQHBgQFBQAAAAECAAMRBBIhMQVBcQYTIlFhMoGRoRRCUnKxssEVIzNi0fAHktLhNEOiwvEWJFNjgv/EABsBAQEAAwEBAQAAAAAAAAAAAAABAgMEBQYH/8QANBEAAgECBAUCAwgCAwEAAAAAAAECAxEEEiExBRMyQXEiURRhoSMzQoGRscHwFVLR4fFi/9oADAMBAAIRAxEAPwDknGp6mc7PrqaWVeCVTCOou1NgDzKkDX1mtVYN2TM9CqZiyFaBZBBbBBLBBLCMXLYILYkFJ2G2/pFyCgtggWCBYcXJZBAsgEEsECyJQLIRgWQ1BOw2F/d5wNCMEshSiyHAsgWBZDIgjRGxgliypz98Myp9K8I3/EMQqM96jMXoondWOUFqaeIkm2m+k8ynBzWitZ79ykcXgKYY3QDL3rBULWdKY0Ukk2bNe9uUzhWm1vfz2FzFwdFMRuiplZNUvZlYkZbEnxeR6zbOUqbSvfz/AAGPD0Vq5SKdIKKiAqGfvArPls19DfzmMpuK1bejZbkq2AU1EXKq3Bd8pOTuwfCQWOhI03tciYxrSVNyv7EuR/Zi944JspTMhvcAuwVQSDY2JIPSVV3lT73sy3K/2XcUgNHZiKl/qaBhfyspv8Zl8RZtvbsLlPFsKEYFB4GFxqGsRoQSNPI++Z0JuSs90RM2nDqSU6YSo9NTWF3DE5whFqeXTTXxTlrSlKblFP07C5iUsEov3ii9Bm7wfaW10+JUj/8AQm91W+n8W38luRr8OApA/XFncXHsvsMt7jL4b/ekjWbk/bt5JcsxHD0U1mXxKitoSbo4Yb23B1sevlCqzeVPdv6FuUV6Ybu6a00Woxuct/CD7Km5PLxH3TKLcbzbdkDIfAItVSqhqZR9CcwzU6bHUqedla1+cwVaTg03Z/wyXKkoIU77JsjHu7tlJVlGbe+Xxa68pXUkpZb99ymPWyvS7wIEIcIct8rXUtsToRbl5zbFuM8l7kMo0EOVMgBbD95nBNwwUkltbZdPLnNanNXd++xCvi9NEIVRTHs+znzjwj2r6bnlMsO3JXd/6ymZwdFpU81R0XvdCHJB7nUNlsNyfyzTXbnKyT9OunuRldLAKneBwhC1EGZ2Kju2DG6kEXJFjMnWlLK07O3b3KY+JNOllC0g4dQ+Z82YhibBbEWsBa/neZwzTu27WIXVcJSTvLj+CSCDfx5/4YPkQTY9JjzZtL/6+gKqiolXue6DAMELXbvGJt4hrYb3AtMrycHPNt2BgVVysy3vlYi/nY2vOmLukwF/SZEI1Nz1MMU+heCdWsXbM5v7IJsL2UACwHoJgopKyMzbmjU72opqtlS9YOALkkDKR6tmUW2nG5xyKVtXpbwQxcWmIy3cEKpvpkUBhpey219Zug6Oay3ZdCBxVcm2txaofCoJyjMGbTxeet5VCmkmCujUq1AaaksNTbw7XBOp2F7G15XGnD1MCrNVRMjXC320IuLNbMOoNr85FklLMtwZGEqMXenWqOveNZrKrMXJA1J235TCokoqUUnYfMeJwJ8VOhndUbxXVRZxceHW5uAfhJGqt56Nr6AwazPUvUa51ALW0vbQabaD5TfHLH0r/wBBdVeqScxN8is22qKAVJ89MsxUYJK39YK+8qB2bXPZs2nIjxXHlrLaGVLsBGpU1e5/eEgm2jG4JFtjuNItDpfb+/UGRisRXXVzbNcXCpfUa3YC+xMwjTp7L9yEbVqAvYqCb7KRcqRzvY5SYfKqPUIKZrtUNs2dBY7DKu1rHS2u0N01HXZlK8S9RyQ4PguSoUKF1AJygADUiZQUIq679wP6XUZcmYlQtiAB7C8iQLkD1l5cE7/MhYDVxGVTrfnlUaKACbgXNgZi+XTuwSxODrOT4WYIAgIAGijQBR6a6XkjUpx72uCB76oqpqRlBUWX2UuASfIXI1Mq5cHdAnhfpABVBoptchDlbmEZtj0MlTlXu+4KhQrMrDK1g12va+cDW99SbEm3rM89JNW8EILxGoAAG2FgbLmA8g9rj4y8qF9gYl5tIPNALam56mGKfSvBCQ2G3/aINKmv18yq5/8Arpm6X/zf9M5FQfMk+2tvJLEmrU2zZmFhiKlW3NltcAfeOkmSatZdrELBjErEsSKbZKlPxte4dSVNwo0BuLW2tMXSnBWWqumXYw+H5UqOGemQabAEklCTawJteba2aVO6T3QLWxSpTyNkZWqOWVL2AKplZCdiDf5iYctyk5LR2FinEYhWxRcHwmqGv6ZgbzZGDVHL3sOxl0MZTD1CxGuIDK2py2D2qWG4BK6es0ypSail/qS5BMXTA7ltQwOeoG8Odtc2XLrlIUb+cqhNvP3XbwUYdMxY1Es9JKVrnMD4Fa4tsMpN5LSsopd7kZL6fTdmJIBq50YkaKgDZDf1un+T1jlSSS9tRqVtjKeXul0CAFKhbw94l2zBcumY3G/lMlTknnffdfIGBisYagAtbb5AgDpqfjN8aSiU2NTH0+8Y2XKMrnU3qsi2VdbhQCTy5TnVGSjv8vBENcbSYM7jUoEemWJZ7OhDBgBckX/yzF0pr0r3uAPEEplr/ve8YlipyDJqoQrY30JNunlLypSXtb9wYuDqrReoQQwAyr/OrMM3/SD8ZunGU0gZ1DF0rFQVsgdUz3AYVKZuWt/MPmJonSm9Wnr/AAQxrKVA72kmWrn8GYgDKNUFrk6TOzu7RburFLsbjEqoVDBS/iF9tKrnIx5XDA+Wkwp0pQle2n/QMN0DoiCogNMsCCbKbm+dTbXy9wm9XjJys2n+oMo4hHNndGprYEtmFQlUCmonncgCx8pr5co6pNP6fmQ0c7AEpGKAX1Nz1MMU+leCEhsCAEAIA4AoAQBGCBeQorwQIKO8EFACUgQAhAYgBAAwAgCtACCBAFAHKQtqbnrDFPpXgjIbAgCgBAC8AUAcAUgFAJQCMAIIEAJQEEHAGIAjACAKAAgBBBQBwAghdU3PUysU+leCuQ2DgBACAKANFubDcmwHqZJNJXIdCex9b/5KXxf/AETzpcTpJ2MFP5Gv4vwR8Mqs7IQxy+Ek62vrcCbsPi4Vm4x7FU0Y3DsCa9QU1IBa9i17aAnWwPlN1WqqcXJmTdtTdf8Ao+t9ul8X/wBM4/8AJ0jHOvYieyNX7dL4v/pj/JUhn+Ri8R7PVKFM1HemQtrgFr6kDmo85spY6nUmoRGdFXCeCPiVZkZBlIBzFhuL6WBmdfFQo6SK5GRjuzNSjTaoz07KLmxa/u8M108fCpJRRi6iRpBO4zTROlSLEKoJJNgBuT5CRtJXZHZbnQ4XslUIvUqKh+yLsR1tp8CZwVeI04aLUwz32I4vsnVUXpur+nsn3A6fOYw4nTeklYyuarCYIOGLNly5tPu2v+I06ztnVtaxjKdjDqCxI8vw3GnQzbF3RVJNaEZTIIIEAUBhBC+pueplYp9K8FchsHACAOAKQGx7OUO8xNIWuA2Y9E8X6TnxU8lKTMJu0T0NzPltzBGk7X0c+Fc/YIf4HX5EzuwE8tZfM11NrnMdnMQtOujOwVQG1JsPZNtZ7GMjKVFpG5tZbncYPiVKsSKdVXIFyFYGwnz86E4ayVjXGcZbMyHqADU6DUma8rbsjLbU5ntXxWhUwtRademzHLYKwJPiU6CelgcPVjXi3HQ56tWLi0mPsF/CqffX8sy4r1RN62Rte1X/AAdb7n6ic2Cj9rF/M1VOlnnFDYT6Rm+j0I63sThQe8qndbIvpmF2PW1h7zPL4lWcIqC7lnvY6WvXWmpZjZVBJPkBqZ40Y5mordmLsldmswHafD12yrUsx2DjLfpedNXAV6e6OeOJpyOAWqwNTKbfvGOwOoY2IuN/WfQxinFeDGlFziwpqdSTcnUnzJmw6qcMpKDYEAIAjBAgxLn3PUystPpXghIbAgDAgBAFAOn7D0L1Hf7KZfe5/oDPL4nO1NL3NdTsjecdxRoilyz16ae4nX5Ty8NSzuXg0VJ5UvJnY/DB6bobWZWX4i010nkmmZvVHldPUAHofdPqVtcyp2lCx1HYjDBHq25ov5p5nE36I+TFUlB3R0vEB+6qfcb8pnk0euPks+l+Dy3B4IFM3kJ9VKVmc9DDxcbs7jsKv7uoP51/LPH4n1x8HTJWehsu1pH0Stb7H6icuEl9vBGmqvQzzmh7In0bN9HoR1HY3GhGam2gqG6nlmA26kfhPK4nRckpLsJ6M6qvQFRSrC6sCCPMEWM8aEnFqSI9VY4zi/ZxaCkgXTk3NfRv6z3cNjVW0e5p+HhaxoadPLPSN1OmoLQlBsCAKAKAEECCFr7nqZWKfSvBCQzHBQvACAEA7fsVSy0C326h+CgAfPNPC4nO81E1S1ZDthQq1TQFOm7BXLnKCbWGl/jNfD5xSm5eDmqpto6B/WefLRtI6InmXE6Pd4iqnk5I6NZv1n1GHlnpRZjR0bR0fY0eOp9xfxnDxPoj5NszouI/wqn3G/KZ5NH7yPk1T2fg81wP8L3T6iXUMN0I67sN/Dq/fX8s8jij9UfBsluZ3as/+0rfc/UTkwP38TTW6GeeUNhPpjZR6EbPDUcyDfe4I8/QzRN66mco5kdNwHjDMRSre3bwtycD9Z4+LwqhecNvY0RbXpZ0D0wykMLgggg7EGeem4u6M2eYY+j3VWpT+wxA6bj5GfV0J56cZe6FOV20U3m02iBgBAFACCCgli6pueplYp9C8ELSGwcAUAcAdpGD0fg1DJQpL5IpPVhmPzM+Xxk81Vs1PceL4rRpHLUrIrWvZmANjzmqnQqTV4o1yqRi7NmRRrLUUMjBlIuCNQehmEouLs0ZRd9UcR2zoZMSrcnQfFTb8CJ73DJ3pOPszBaVPJsOxvtVPuL+M1cT6I+TdM6DiP8ACqfcb8pnlUfvI+TXPpfg83wX8KfUy6hhuhHXdiP4dT74/LPH4r1x8Gctze47BrWptTe+VhY20PunnUqjpSUl2MJK6sc3xfs5RoUKjqXuilhdhbTz8M9ShxCpUqRg0tWVPIi/srQSrh2DC4z6eY8I1B5THH1ZwqpxZc19UbjC8HSmwfUlb5b20uLX9dJzzxcpQszGXqZms/OcLd3ZFPLOIYoVcTWddmc29QNAflPqsPBwoxi/Y0YeWacmVzedgCAEAIIIwAtALX3PUyslPpXgjIbAgBAFAJIwBF9ufTnJJX0I9jpT27pg/wDD1Piv9Z40uFVJO7kjhliMrtY1llx+IeqyFVIAANriw5++864J4akoJ6mEIKtNto2lPjgwaLS7l2C3AKkbXJ59Zy1MHKvNzzJXN0qipaWNP2g42uK7u1J0KE6tbYjUae6dWDwroXu73NSr55rQu4RxgYW7FGbMALLbz9ZcXhnWSSex11JZVcy8T20V0Ze4qDMpW915i3nOSHDJRknmRxvFXVsrNDgxakQZ6suo6sOmoo3PAuMfRqT3ps93v4baWX1nFi8M6s1Z2Fapk1sZjdt0G+Hq/Ff6zl/xcn+JHL8Wv9WYPF+16V6NSmKNQF1K3JWwv5zdQ4bKnUU21oYyxOZWsT4NxR8LSFqedTqQNGB2uDM8Vh41pb2Zvu4xTSubVu2tC2q1QfLL+t7TifDKr7o1/FwXY0HHO1dSupSihRDoWPtEHl6Tuw3DY0nmnqap151fTFWNNh6WUT0jtoUsiLZDeEAIAQBQQLwC2pueplZKfSvBCQzAmCigBACGQKai40mL2I4pnV8KAy6C086tuEkti4UwX1APWYXdrhpMwOMYdQNAB7pvoSbJlRpqW638x+M62ZWNx3C/ZHwnLmZhlRrK62DdT+M6F2MkbXs5TBptcA+M/gJy4ptTQaLeMUFCCyjfykoSbkTKvY5/EUxcaCdkWMq9josFT8IFpxVHqUsr4NDug+EwjOXuYOnF9jQcUUA2UAazuo3aMlFLYwDN4FAFACAEAIAQQtfc9TKxT6V4ISGYQUYgARAFAEDIDpuCvpODERIbJKDM4yqTfS4Gl+s0Jq1rmuVSMd2X47gbupJZEUaMzE2XrYTdRyxaTaOWeNgtk2U0uxYW2fErqdLCwJ5AEmelkhfLm1OWfFJWuofqZWJ4TRpANUxCouo8bBTdTqAoBJ904HOMZODi34HxtVq6sa/h3BaWKD5C4sTvYZhfRl0vY+tp6NOlFxTasc8uJ1k7KxscL2f7kFUa+tzc3Iv526STwlOo9yf5Wst0inHcDq1LKBcg7Dfr0nPOhSoeqUrG+nxOpJ9NzQ4ngNVWUkWF7HNcG45bSxlTkvTJM6VxBfii/wAtTYr4LBtOvPpOKcG3p+50wxNOWzJV6kwjFm9HL497uZ6VNWiDFMzIRgBACAKAOAEAtfc9TKyU+heCMhmEFCAEAQEA6Ts72LxGMswHd0z9dgdfuLueugmUYNnFiMdTpaXuzecV4O3DjkpU0ckAirUzO1+YFIWUdSTNNXCKbu3oeZPiNSemxv8AhFOv3KGvWYudcq5UCg7XCje0+exEqam1DZGymm1eRm1KpVSCSdbkm+t/XnNEU3LQ22RxHb/jYy08PTcHxZnVbACxGUaeuvunscMw8pTzyRx4qpGMbI0dfAmq2dnOttze197dTrPoI4bW9jy3iVa1zs+zdAIh7kB2OVSByAIuWttpfX0M5sVPkxabs+3z8Gyi+Y77m4oYIZlasyOVLZSoyhFOyXG/vnzEq8oy+zbX5nrqmnHVGRX4gqCyDf7IH6TS8836jNRUShHqEAd4yjUnYkSXSM8qZOpQzaVLuoN7PZgT52AhVGndaDIjz/ti70XK08MlOmSAtUZ9TzFr5fdae3gFGoleV37HNUrVKPTsctVcg+Me/lPYeHdro24fisJPLU0C95otY9WMlJXQjIZBACAKAOCMIIW1Nz1MrLT6V4ISGY4KEAawQ9G7D9jActbEqCTYrTOy+rjmfTlN0Yd2eLjMe9YU/wBT02pWSgupFxyuJsSueM5d2clxrjS1KlIeAg1ApuRr4WIHxAPunJxGMo4dtGzDSUqtjW4/tPRovavUGb7IF7DkSRtPnIYSrUV4rQ9aVWMNGcN2q7TvjKnd0GIp7WvbN6n09J7eA4copOe55+JxXZGBheAMCC7LpyuJ71KhGJ5NWu5G97ghALrufrDlp5zoOZ3Nrg+AYmvRCJXSjTqOS7C/esgAygW3F82lxvPlsfiqKxEm/Vbbye7hKUo0klpc19HD8UwzmlTptVpIxCl1XxJf7XT1M1SWEqLM3ZnRGVWLtujssIAAM90ewLISLKTynj1E7tI7Yu6LXqm4tp/TpNeXS5kWd7YHl52MiXcHE/4kYljTpqgGQOCxvs1vCDPY4TFKpd7nHjW8ljXUsItWmAct7b3Hw32n1lPbU+fm9dDR4rhT0zdctuYzLp85rq0VLY78Hj5UnZvQxFN558ouLsz6qjWjVjmiOYm0IAQGKDEIBc+56mUtPpXghIbAgBBDb9mcOHrAtqFsQP5uU20oXZ5nE8Ry4KK7nrGExoRL+QvOrLqfOOWhy/GeNtUY6zqp00jinVbOf4oGdQASGFmBG4bcEfKWrSVSDiyU6jhJSNFi661dalFziGYAte6MPMJvm0HmJ5EaE6Msv4D1JVY1I5luZ3CeH5XzMlrnmCBf3z0aLprRSTPPq532ZnOZ1nMFRgAmY2HM+QLamaK8nCnJrexupRUqkUz0AV1UIqHSyhSLeyANb/3vPz6cZSk29z6yNkkizNm+sSOZ1HzmvYzaVjj8dSrYapVr582HQE5Lm5NxYem+/pPVp8urBQt6jlkpRbfY4puL4ipWNam7A5r2BOUfy28p7VPAQdPK0edPFNSvc3mN7fVWcBKa5ABddbk2115a3nBT4TGzvudMsa9DE7YcSeqaQRgaVRVqBAQSG28fO83cPoJNprVMwxVVuNzIojJ4cwNuY5gi4n0FN3ijw6itKxZUAYX9x/QzYYHP8Rw/dtcbHecWJpXVz3OF4pxnlexXeeefUp3FBQggQAgxLn3PUymVPpXghIbAgBBDO4NiwlSxB89CB+k7sKro+a41Jqa8HYjigamw8Ww5jz6Tryang8zSxqjUU8m+I/pNqNJOuy5jod/Mf0lVymNiqVIpmYEWN8w3G2osOU0V/u3ZX0N1F+tK56IMlanlNqiFVsW1uLbn1PnPz2VScJ3V0z6pQTVuxx3GODHD3dSalIAlrEZqWvPfMLfCfT8O4tmtCqeNi+H2vOBrcQUZRobFd7jmT6T390eVszR1sHWIIV3yJYgZ2sLkDQXsJ58sFBSvbc74Yttas9D4BxJq+HpDmBlfqmhnymKo8qrJM9yjUzwVjmO3vHSScNTFgCC9tMx5KfTnPQ4ZhL/aM58XXyrKYHDaCpSFwbknmPIek+ogrI+eqSux4fBoHvl018uY87Ry1ccx2sYNTAUkdWzOV9p0UarZtgSbG41vOScJJyyrXsdcZxkkpPQzqHEEr1nsMilvDcgBVJ0zaHb0mWHlOFP16tGvEQi5+nZmfQKHOAc1iBdWBFweRA1nTTqKpHMjnlBwdmYXHFTIbhtjzH9JjV6Wb8M7SVjQUDdRPJPtqDvFE5DcwggQQIBdU3PUystPpXgrkMxwUUAdJsrgzpw1TK7Hi8XoOcFJdjp8KQw9CLf7z07nyMo2ZB1toZkjElV5HzHzGh/SAK2ZWX3/AKH8ZGW9jM7H4uqznDufCqlkPPKDsT758pxbCxovOu59DgcRzVl9i3/EDigp0fo6XDPYn7o5HqZz8MoOpUU2tDfiqijBo0HDwRSS/MfqZ9hDY+bqO7M/DnwVfur+cSvcxitDqex9dPoui2KvUzk+hvf4WnxXFYy+Kafc+lwLXJTOAx2MpYnFV67HKqgd2n1qjEhR0FrsT5Cezg1OjThBatnFibVHJ7GaHBVbeRPx/wDE91bHjtWZKlpc+Qt7z/ZlMSNLBNWbKilmOlh/e001qlOnHPUehspQnN5YnQ4fsci+GpUy1GHhVRcKNLlrbz5+txq0vso6HrU+H3j63r2OdwfdipUFLYMV65PDmPWxPvntYWo5wzS3ZwYmCjLKjWdocXfwjnpGIqWVjfg6V5IwaS2AnnH19KNoolBtC0ECAEAtqHU9TKKfSvBCQ2DgCgCYS3sYTgpRcWbHhnF2U5XPTQazuo109GfK43ASpu62Ojp1+9G4zctBr6H1nWmjyJQZC51U6e4aGZGvUp7x0OvL0Gsu6Jswo8SOFrJUtmUgqeRytby9QJ5nE8NzqW+x6GArcubv3Ocr4l8ZXNVxufcANgP75yYHDKnBJGzF17s33eEIoHIkbDrPTsjzL3LcPWOSrr9VeQ+2JHuZRehpcdi66h6dN2yVDdlGgJAsfkJw4jBxnUU7HZh8U4wylGA4aSPFuT6TqjSSRonWuzc5zey7bDQcptSSNLdyx3OwO2+g1MWIVYyrXpLmouVYgjwgZgD5NynJisPGskpbHThqrpNtGHV7TYynTFMkhtR3n/MKtyvy6zy3w2nzG7aHprFScbGsw2IbDhixyswuARqT/fMz0IyjTjZHM6bqSMNS1Vs7zlnLM7nuYLC5dWZMwPWAwAglggCghdU3PUystPoXgrkMxmChACCEKlMHeW5hUpxmrMnh8dUpfzL8xOinXa3PDxXDO8TpMFxqlUsHqA+4hh8d51RrJ7Hj1cLKO6NmgpuP4gYDmAbjqJtU2czpWK62BQqVZwVOxAOh8xJJ5k1YxSyu5g8O4WEzh2GpLBraEzCMlTWpsnF1HoZSYJSCM/qNDy/2Pym3P3NGTsX4Th91qBWJJC2AU3PiHKaamJpx1k0bYUJvYoOAVcwZrEaWKkG530PpeWniadRXi015RJ0Jw3Q6WDUD2xc6DQ/GbOYntr+ZjymixcKi6BxmPkDp/vHMQ5bGiU1+uCR6HKvU+cnMuZcpowcXxOlTv+9BPmQbdR5zGVRJGyFFs5jiXFO8bweL+a1vgJzTr+x3UcJJmImHJN3NyfOcspXPaw+BUdWZAFpieklZWHBQgCgBBGF4Ba+56mUU+leCMhsCAEAIASAUAqqYcGE7GmdCE90Om9Smbo5m2NaSPOqcNi9UZ+H7TV6QIyU2vvmQNeY1HzPxNeGccsBOn2TRm0e3+IQWRKKjyWn+uactTBQqO8m3+ZgnKH4R4XtwabZhhaGY87Pa/wBoLewMfCzy5FN29jHNG+bKbJf8T6nOih6OwHyWcz4Uv9mbFiPkUYn/ABKqta1KmLeYLfiJlHhcVvIjxHyMSt/iDiWNwlEG1r90CR0JM2R4fTj3f6k50n2MGt2zxj7Vcv3Upr79Fv8AObo4Siu31C5stkat8RVcks7Esbkkk3PmZ0xmoKyM4YGdR3kJcLfVjeYOVz0KeAhHcyEpgbQdsacY7EpDMUFCAEAUECCMIBc+56mUU+heCEhsCAEAJAEABAFACAFoBYMEWAIS99gASd7a2HnpMXNJmDhF7oG4W1iTTItvcEW0J1+EnNW1zB0Kb7CPCj4brbPaxIIF2vYE/wB7xzlqY/DU/YR4YR/y28tjr0lVZD4en7EamBKC7UyBe2oI1te3WVTT2M1RguxELKZKKXYYgoxAHKAkAoASkFACAFoAQC19z1MrJT6V4ISGwcAUAJAEAUAcAzsPw0squToSetuXLe9/hNEq1nYlx0eGF/ZP1V308TAHT08QEOulYXLxRrUkuGWygtyJsPFobdfnNeaE2Llz0a5zDOuosbix1F25cjf4SKVNdgVvRrNlGdfCQw8rrYg6DXcQpQV3YDRaoZFLLZidQBoDqSNOsN02m7EK6lGpU8DsCcwtYDcqx1PloR75kpRj6kilCcJci4K+e5sRa/lM3XQKsVgGpi7WtcDS/Pbl/d5nGopbEMYCbEAMoCQCgBKAtAAwBQQIBc+56mGKfSvBXBmEgCUBJcCgBACATFU7ZjbyubfCSyvcAKrcmbT1OnTyjLH2BKpXZtCx0Ft+X6yKCXYERVb7R+JjKvYB3zfab4mMq9gHetp4jptqdOkZV7EAVWv7R+J5bSuKfYDFdrWzG3U/DpJlXsBGoToWJHkSbSqKAhMiAYYFCAoAQAgCMAIAQCxzqeplJDoXgjIZhFgEADIAgCgAYAQAEADACAEAIAQAgBAGJTEcMBCAoAoAXgCgBBAgFj7nqZRT6V4IyGYQAgBACQBAEYAGAEALQBiAEACIAoAQAgDEIgSkCAKAEAIAoAQAvBCxzqeplFPpXgjIZheAO8AUAJAEFPQ8H2OoticMrL+7fA944u2uIFgbnlc1aRsNNJsyq55EsbPlya3zaeP6jj6PZ/EtQ78UT3QR6ha6jwU/baxN7A35TBRdjveJpKeRvXb9S+v2UxaFQ2HIL1BSUZkN6jDMqmzaXHM6S5WYrF0ZXs+1ynDdn8RUK5KROcVWXVQCKDZapuToFaw185MrM5YinHVv2+uqNpX4U1DAV1r0stVcXQGtiwV6Ja1xyIINpbWic6qqpXg4PRp/uT7L8Ffu69epRvSOExORmynxqB4gDrob62limTFV45lCL1zK5Lsx2fq08Zg2xFD91VqWGfKQb02YBlvobWNjaIxd0MTiISpTUHqv+UYPZjhlOvWqtWBNKhSqV3VTlLhNkB5XJEiRsxNWUKccu7djHq4B8U6vhsJ3aVagooivmXvQmYqGcg6jXXT1ktfVGcakaScZyu1r+QUOzWJqLTZaBK1fYN08XtXO+gGRrk7e8RlYeKoptOWwqXZvEstRloEikSHIKnVRmYLr47DXw3lUWR4qkrJvc1ZkZ0CjsQUgFKBwCMADAFBC19z1MMU+leCMhsCCBAFKBiQCPOCnqVLtLQSo475DlxOFVHDCxoFMOapH8oahqfUzbmSPClhZtJ2ezv5u7fuYGKxtA0HZcTS8PDcdhBTzjvGqNUJTKvMMACDz0mL2v8jYqc1LLlfVF3/IyDx3Dria7muhU8QwdQEMDemlAK7i24B0J5Spq7Mfh6rilb8Mv3KGxVEUThPpOHLthceveCoDRDV8QKlNGqciVEmlreTJQqZubldk46W10Wpjdr+J0alHELTrpUJr4QrlYEsEwgR2HoG0PrEmbMLSmpxbVtH9WTwGOo/RabHEUgUwGKw5pF7VDUZ8y2XyI5ypqxjVpz5kll3knf5G2PHaH0ijU+kYYU6mIp1bLfvAFw7KXrsT4CD4LW10lutzR8PUyyWV3St8t+37nH9kcfTStWSs4RMRRq0O8PsoXsVZvS43muLPQxVOThGUVqmnY3nZtqWHWklTF4a+Gxv0hyKoKtTOHy/ujbxtm0sJnFpI5sRnm3JRfqjbbvfua6nxLxcP7mrQzJhWputZwKXiepnpVT9XMpHyi+qM1RajUU099LfLujd4TGYOmVNHEU1pYWviXyM3idatEBe5B1qDNmUelpU0aZQrS6ou8ktfaz7+x5wxmo9cjACAEAUoAn5SAjACAW1Nz1MrJT6V4IyGYQAgBAGIAoApAEAyKWGujPmtYhQLEksQT7tpg52mogk3D3zZQjHVQTlawLW0OmmpEx5sd2BvgKgNgjN55VY2N7W2hVYvVsFT4dlAJUgE2BIIF/K/uPwlzrWzBl/sw53UMSEBu2U2zA2yzW66smChcCx5HVgo8LeK5IuNPQzN1UCqphmXUqwFyLlSBfXz6HT0mSnF7AqtMkBiZEGYAoAoIEAIAoAoAWgFr7nqYZKfQvBGDMIAQAkAoKOGQJAKAZmAxYpZrgkkWAuMvndh5jcTVUg52SBsn4uuUtZic1gt1BAIFyQBtvac6w7vYlin9sC1sp+tzHOZ/DixVj+IiotsrA5s2pFrAtoP83ymcKTi279il44woLGzm7ZhcjS+69Bymv4dtJXIQ/aq3vlbVQp1GgCut19bPfqJXh37lKcfxEVAwykXIO/kzt/3j4TOnScXe4NdN4JTIBAC8EFBRQQIIKAEAJAWPueplZKfQvBCQzAQBmUBIBGCgIIwmIGJQBkAGV7gBIBGAOCCMpRyAJQOAIygYlIRkKEEAygjIAMAcA//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atin typeface="Corbel" pitchFamily="34" charset="0"/>
            </a:endParaRPr>
          </a:p>
        </p:txBody>
      </p:sp>
      <p:pic>
        <p:nvPicPr>
          <p:cNvPr id="15367" name="Picture 12" descr="http://3.bp.blogspot.com/-Q8im4VJYD6M/UK0ZbCh7h0I/AAAAAAAAAqI/AQe8VTeXyb0/s400/atls.JPG"/>
          <p:cNvPicPr>
            <a:picLocks noChangeAspect="1" noChangeArrowheads="1"/>
          </p:cNvPicPr>
          <p:nvPr/>
        </p:nvPicPr>
        <p:blipFill>
          <a:blip r:embed="rId2"/>
          <a:srcRect/>
          <a:stretch>
            <a:fillRect/>
          </a:stretch>
        </p:blipFill>
        <p:spPr bwMode="auto">
          <a:xfrm>
            <a:off x="611560" y="2132856"/>
            <a:ext cx="3095625" cy="3810000"/>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92" y="260648"/>
            <a:ext cx="238125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dirty="0" smtClean="0">
                <a:solidFill>
                  <a:schemeClr val="tx2">
                    <a:satMod val="200000"/>
                  </a:schemeClr>
                </a:solidFill>
              </a:rPr>
              <a:t>Referencias</a:t>
            </a:r>
            <a:endParaRPr lang="es-ES" dirty="0">
              <a:solidFill>
                <a:schemeClr val="tx2">
                  <a:satMod val="200000"/>
                </a:schemeClr>
              </a:solidFill>
            </a:endParaRPr>
          </a:p>
        </p:txBody>
      </p:sp>
      <p:sp>
        <p:nvSpPr>
          <p:cNvPr id="3" name="2 Marcador de contenido"/>
          <p:cNvSpPr>
            <a:spLocks noGrp="1"/>
          </p:cNvSpPr>
          <p:nvPr>
            <p:ph idx="1"/>
          </p:nvPr>
        </p:nvSpPr>
        <p:spPr/>
        <p:txBody>
          <a:bodyPr>
            <a:normAutofit fontScale="55000" lnSpcReduction="20000"/>
          </a:bodyPr>
          <a:lstStyle/>
          <a:p>
            <a:pPr marL="411480" fontAlgn="auto">
              <a:spcAft>
                <a:spcPts val="0"/>
              </a:spcAft>
              <a:buFont typeface="Wingdings"/>
              <a:buNone/>
              <a:defRPr/>
            </a:pPr>
            <a:r>
              <a:rPr lang="en-US" dirty="0" smtClean="0"/>
              <a:t>“The most easily applied and readily available method of </a:t>
            </a:r>
            <a:r>
              <a:rPr lang="en-US" b="1" dirty="0" smtClean="0"/>
              <a:t>cervical</a:t>
            </a:r>
            <a:r>
              <a:rPr lang="en-US" dirty="0" smtClean="0"/>
              <a:t> immobilization is with your hands or knees. They should be placed to stabilize the neck in relation to the long axis of the spinal column. “Pulling traction” is not a </a:t>
            </a:r>
            <a:r>
              <a:rPr lang="en-US" dirty="0" err="1" smtClean="0"/>
              <a:t>prehospital</a:t>
            </a:r>
            <a:r>
              <a:rPr lang="en-US" dirty="0" smtClean="0"/>
              <a:t> option, and the term “traction” is not an </a:t>
            </a:r>
            <a:r>
              <a:rPr lang="en-US" dirty="0" err="1" smtClean="0"/>
              <a:t>appropiate</a:t>
            </a:r>
            <a:r>
              <a:rPr lang="en-US" dirty="0" smtClean="0"/>
              <a:t> description for the immobilization of the </a:t>
            </a:r>
            <a:r>
              <a:rPr lang="en-US" dirty="0" err="1" smtClean="0"/>
              <a:t>the</a:t>
            </a:r>
            <a:r>
              <a:rPr lang="en-US" dirty="0" smtClean="0"/>
              <a:t> spine. Traction will usually result in further instability of any spinal column injury.”</a:t>
            </a:r>
            <a:br>
              <a:rPr lang="en-US" dirty="0" smtClean="0"/>
            </a:br>
            <a:r>
              <a:rPr lang="en-US" dirty="0" smtClean="0"/>
              <a:t/>
            </a:r>
            <a:br>
              <a:rPr lang="en-US" dirty="0" smtClean="0"/>
            </a:br>
            <a:r>
              <a:rPr lang="en-US" dirty="0" smtClean="0"/>
              <a:t>Campbell, J.E. 1998 Basic trauma life support for </a:t>
            </a:r>
            <a:r>
              <a:rPr lang="en-US" dirty="0" smtClean="0">
                <a:solidFill>
                  <a:srgbClr val="FF0000"/>
                </a:solidFill>
              </a:rPr>
              <a:t>paramedics</a:t>
            </a:r>
            <a:r>
              <a:rPr lang="en-US" dirty="0" smtClean="0"/>
              <a:t> and advanced EMS providers. 3a ed. EEUU. 138-139 pp.</a:t>
            </a:r>
            <a:br>
              <a:rPr lang="en-US" dirty="0" smtClean="0"/>
            </a:br>
            <a:r>
              <a:rPr lang="en-US" dirty="0" smtClean="0"/>
              <a:t/>
            </a:r>
            <a:br>
              <a:rPr lang="en-US" dirty="0" smtClean="0"/>
            </a:br>
            <a:endParaRPr lang="en-US" dirty="0" smtClean="0"/>
          </a:p>
          <a:p>
            <a:pPr marL="411480" fontAlgn="auto">
              <a:spcAft>
                <a:spcPts val="0"/>
              </a:spcAft>
              <a:buFont typeface="Wingdings"/>
              <a:buNone/>
              <a:defRPr/>
            </a:pPr>
            <a:r>
              <a:rPr lang="en-US" dirty="0" smtClean="0"/>
              <a:t>“Manual in-line immobilization should be applied without traction, applying only enough traction to relieve the weight of the head from the </a:t>
            </a:r>
            <a:r>
              <a:rPr lang="en-US" b="1" dirty="0" smtClean="0"/>
              <a:t>cervical</a:t>
            </a:r>
            <a:r>
              <a:rPr lang="en-US" dirty="0" smtClean="0"/>
              <a:t> spine.”</a:t>
            </a:r>
            <a:br>
              <a:rPr lang="en-US" dirty="0" smtClean="0"/>
            </a:br>
            <a:r>
              <a:rPr lang="en-US" dirty="0" smtClean="0"/>
              <a:t/>
            </a:r>
            <a:br>
              <a:rPr lang="en-US" dirty="0" smtClean="0"/>
            </a:br>
            <a:r>
              <a:rPr lang="en-US" dirty="0" smtClean="0"/>
              <a:t>Sanders, M. J. 1994. Mosby´s </a:t>
            </a:r>
            <a:r>
              <a:rPr lang="en-US" dirty="0" smtClean="0">
                <a:solidFill>
                  <a:srgbClr val="FF0000"/>
                </a:solidFill>
              </a:rPr>
              <a:t>paramedic</a:t>
            </a:r>
            <a:r>
              <a:rPr lang="en-US" dirty="0" smtClean="0"/>
              <a:t> textbook. 1a. ed. EEUU. 448 pp.</a:t>
            </a:r>
            <a:br>
              <a:rPr lang="en-US" dirty="0" smtClean="0"/>
            </a:br>
            <a:r>
              <a:rPr lang="en-US" dirty="0" smtClean="0"/>
              <a:t/>
            </a:r>
            <a:br>
              <a:rPr lang="en-US" dirty="0" smtClean="0"/>
            </a:br>
            <a:endParaRPr lang="es-E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dirty="0" smtClean="0">
                <a:solidFill>
                  <a:schemeClr val="tx2">
                    <a:satMod val="200000"/>
                  </a:schemeClr>
                </a:solidFill>
              </a:rPr>
              <a:t>A favor de la tracción</a:t>
            </a:r>
            <a:endParaRPr lang="es-ES" dirty="0">
              <a:solidFill>
                <a:schemeClr val="tx2">
                  <a:satMod val="200000"/>
                </a:schemeClr>
              </a:solidFill>
            </a:endParaRPr>
          </a:p>
        </p:txBody>
      </p:sp>
      <p:sp>
        <p:nvSpPr>
          <p:cNvPr id="3" name="2 Marcador de contenido"/>
          <p:cNvSpPr>
            <a:spLocks noGrp="1"/>
          </p:cNvSpPr>
          <p:nvPr>
            <p:ph idx="1"/>
          </p:nvPr>
        </p:nvSpPr>
        <p:spPr/>
        <p:txBody>
          <a:bodyPr>
            <a:normAutofit fontScale="92500"/>
          </a:bodyPr>
          <a:lstStyle/>
          <a:p>
            <a:pPr marL="411480" fontAlgn="auto">
              <a:spcAft>
                <a:spcPts val="0"/>
              </a:spcAft>
              <a:buFont typeface="Wingdings"/>
              <a:buChar char=""/>
              <a:defRPr/>
            </a:pPr>
            <a:r>
              <a:rPr lang="es-ES" dirty="0" smtClean="0"/>
              <a:t>Pues sorprendentemente, tras buscar y rebuscar no he encontrado nada al respecto, en algunos textos consultados recientes, uno de ellos un texto para la formación de TES, se indica posición neutra del cuello y suave tracción.</a:t>
            </a:r>
            <a:br>
              <a:rPr lang="es-ES" dirty="0" smtClean="0"/>
            </a:br>
            <a:r>
              <a:rPr lang="es-ES" dirty="0" smtClean="0">
                <a:hlinkClick r:id="rId2"/>
              </a:rPr>
              <a:t>Protocolos de actuación del técnico en emergencias sanitarias Asistenciales (II) - Fernando Ayuso Baptista, Miguel Ruiz Madruga, Ana Caravaca Caballero - Google Libros</a:t>
            </a:r>
            <a:endParaRPr lang="es-E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74638"/>
            <a:ext cx="6923112" cy="1143000"/>
          </a:xfrm>
        </p:spPr>
        <p:txBody>
          <a:bodyPr>
            <a:normAutofit fontScale="90000"/>
          </a:bodyPr>
          <a:lstStyle/>
          <a:p>
            <a:pPr fontAlgn="auto">
              <a:spcAft>
                <a:spcPts val="0"/>
              </a:spcAft>
              <a:defRPr/>
            </a:pPr>
            <a:r>
              <a:rPr lang="en-US" sz="2400" dirty="0" err="1" smtClean="0">
                <a:solidFill>
                  <a:schemeClr val="tx2">
                    <a:satMod val="200000"/>
                  </a:schemeClr>
                </a:solidFill>
              </a:rPr>
              <a:t>Overdistraction</a:t>
            </a:r>
            <a:r>
              <a:rPr lang="en-US" sz="2400" dirty="0" smtClean="0">
                <a:solidFill>
                  <a:schemeClr val="tx2">
                    <a:satMod val="200000"/>
                  </a:schemeClr>
                </a:solidFill>
              </a:rPr>
              <a:t>: a hazard of skull traction in the management of acute injuries of the cervical spine</a:t>
            </a:r>
            <a:br>
              <a:rPr lang="en-US" sz="2400" dirty="0" smtClean="0">
                <a:solidFill>
                  <a:schemeClr val="tx2">
                    <a:satMod val="200000"/>
                  </a:schemeClr>
                </a:solidFill>
              </a:rPr>
            </a:br>
            <a:endParaRPr lang="es-ES" sz="2400" dirty="0">
              <a:solidFill>
                <a:schemeClr val="tx2">
                  <a:satMod val="200000"/>
                </a:schemeClr>
              </a:solidFill>
            </a:endParaRPr>
          </a:p>
        </p:txBody>
      </p:sp>
      <p:sp>
        <p:nvSpPr>
          <p:cNvPr id="3" name="2 Marcador de contenido"/>
          <p:cNvSpPr>
            <a:spLocks noGrp="1"/>
          </p:cNvSpPr>
          <p:nvPr>
            <p:ph idx="1"/>
          </p:nvPr>
        </p:nvSpPr>
        <p:spPr>
          <a:xfrm>
            <a:off x="179513" y="1784350"/>
            <a:ext cx="8964488" cy="4597400"/>
          </a:xfrm>
        </p:spPr>
        <p:txBody>
          <a:bodyPr>
            <a:normAutofit fontScale="47500" lnSpcReduction="20000"/>
          </a:bodyPr>
          <a:lstStyle/>
          <a:p>
            <a:pPr marL="411480">
              <a:spcAft>
                <a:spcPts val="0"/>
              </a:spcAft>
              <a:buFont typeface="Wingdings"/>
              <a:buChar char=""/>
              <a:defRPr/>
            </a:pPr>
            <a:r>
              <a:rPr lang="en-US" dirty="0" smtClean="0">
                <a:hlinkClick r:id="rId2"/>
              </a:rPr>
              <a:t>B. </a:t>
            </a:r>
            <a:r>
              <a:rPr lang="en-US" dirty="0" err="1" smtClean="0">
                <a:hlinkClick r:id="rId2"/>
              </a:rPr>
              <a:t>Jeanneret</a:t>
            </a:r>
            <a:r>
              <a:rPr lang="en-US" dirty="0" smtClean="0"/>
              <a:t>, </a:t>
            </a:r>
            <a:r>
              <a:rPr lang="en-US" dirty="0" smtClean="0">
                <a:hlinkClick r:id="rId3"/>
              </a:rPr>
              <a:t>F. </a:t>
            </a:r>
            <a:r>
              <a:rPr lang="en-US" dirty="0" err="1" smtClean="0">
                <a:hlinkClick r:id="rId3"/>
              </a:rPr>
              <a:t>Magerl</a:t>
            </a:r>
            <a:r>
              <a:rPr lang="en-US" dirty="0" smtClean="0"/>
              <a:t>, </a:t>
            </a:r>
            <a:r>
              <a:rPr lang="en-US" dirty="0" smtClean="0">
                <a:hlinkClick r:id="rId4"/>
              </a:rPr>
              <a:t>J. C. Ward</a:t>
            </a:r>
            <a:r>
              <a:rPr lang="en-US" dirty="0" smtClean="0"/>
              <a:t>   </a:t>
            </a:r>
            <a:r>
              <a:rPr lang="en-US" dirty="0" smtClean="0">
                <a:hlinkClick r:id="rId5"/>
              </a:rPr>
              <a:t>Archives of </a:t>
            </a:r>
            <a:r>
              <a:rPr lang="en-US" dirty="0" err="1" smtClean="0">
                <a:hlinkClick r:id="rId5"/>
              </a:rPr>
              <a:t>Orthopaedic</a:t>
            </a:r>
            <a:r>
              <a:rPr lang="en-US" dirty="0" smtClean="0">
                <a:hlinkClick r:id="rId5"/>
              </a:rPr>
              <a:t> and Trauma Surgery</a:t>
            </a:r>
            <a:endParaRPr lang="en-US" dirty="0" smtClean="0"/>
          </a:p>
          <a:p>
            <a:pPr marL="411480" fontAlgn="auto">
              <a:spcAft>
                <a:spcPts val="0"/>
              </a:spcAft>
              <a:buFont typeface="Wingdings"/>
              <a:buChar char=""/>
              <a:defRPr/>
            </a:pPr>
            <a:r>
              <a:rPr lang="en-US" dirty="0" smtClean="0"/>
              <a:t>1991, Volume 110, </a:t>
            </a:r>
            <a:r>
              <a:rPr lang="en-US" dirty="0" smtClean="0">
                <a:hlinkClick r:id="rId6"/>
              </a:rPr>
              <a:t>Issue 5</a:t>
            </a:r>
            <a:r>
              <a:rPr lang="en-US" dirty="0" smtClean="0"/>
              <a:t>, pp 242-245</a:t>
            </a:r>
          </a:p>
          <a:p>
            <a:pPr marL="411480">
              <a:spcAft>
                <a:spcPts val="0"/>
              </a:spcAft>
              <a:buFont typeface="Wingdings"/>
              <a:buChar char=""/>
              <a:defRPr/>
            </a:pPr>
            <a:r>
              <a:rPr lang="en-US" sz="5000" dirty="0" smtClean="0">
                <a:solidFill>
                  <a:srgbClr val="FF0000"/>
                </a:solidFill>
              </a:rPr>
              <a:t>En trauma </a:t>
            </a:r>
            <a:r>
              <a:rPr lang="en-US" sz="5000" dirty="0" err="1" smtClean="0">
                <a:solidFill>
                  <a:srgbClr val="FF0000"/>
                </a:solidFill>
              </a:rPr>
              <a:t>agudo</a:t>
            </a:r>
            <a:r>
              <a:rPr lang="en-US" sz="5000" dirty="0" smtClean="0">
                <a:solidFill>
                  <a:srgbClr val="FF0000"/>
                </a:solidFill>
              </a:rPr>
              <a:t> cervical, la </a:t>
            </a:r>
            <a:r>
              <a:rPr lang="en-US" sz="5000" dirty="0" err="1" smtClean="0">
                <a:solidFill>
                  <a:srgbClr val="FF0000"/>
                </a:solidFill>
              </a:rPr>
              <a:t>traccion</a:t>
            </a:r>
            <a:r>
              <a:rPr lang="en-US" sz="5000" dirty="0" smtClean="0">
                <a:solidFill>
                  <a:srgbClr val="FF0000"/>
                </a:solidFill>
              </a:rPr>
              <a:t> del </a:t>
            </a:r>
            <a:r>
              <a:rPr lang="en-US" sz="5000" dirty="0" err="1" smtClean="0">
                <a:solidFill>
                  <a:srgbClr val="FF0000"/>
                </a:solidFill>
              </a:rPr>
              <a:t>craneo</a:t>
            </a:r>
            <a:r>
              <a:rPr lang="en-US" sz="5000" dirty="0" smtClean="0">
                <a:solidFill>
                  <a:srgbClr val="FF0000"/>
                </a:solidFill>
              </a:rPr>
              <a:t> se </a:t>
            </a:r>
            <a:r>
              <a:rPr lang="en-US" sz="5000" dirty="0" err="1" smtClean="0">
                <a:solidFill>
                  <a:srgbClr val="FF0000"/>
                </a:solidFill>
              </a:rPr>
              <a:t>usa</a:t>
            </a:r>
            <a:r>
              <a:rPr lang="en-US" sz="5000" dirty="0" smtClean="0">
                <a:solidFill>
                  <a:srgbClr val="FF0000"/>
                </a:solidFill>
              </a:rPr>
              <a:t> </a:t>
            </a:r>
            <a:r>
              <a:rPr lang="en-US" sz="5000" dirty="0" err="1" smtClean="0">
                <a:solidFill>
                  <a:srgbClr val="FF0000"/>
                </a:solidFill>
              </a:rPr>
              <a:t>para</a:t>
            </a:r>
            <a:r>
              <a:rPr lang="en-US" sz="5000" dirty="0" smtClean="0">
                <a:solidFill>
                  <a:srgbClr val="FF0000"/>
                </a:solidFill>
              </a:rPr>
              <a:t> </a:t>
            </a:r>
            <a:r>
              <a:rPr lang="en-US" sz="5000" dirty="0" err="1" smtClean="0">
                <a:solidFill>
                  <a:srgbClr val="FF0000"/>
                </a:solidFill>
              </a:rPr>
              <a:t>reducir</a:t>
            </a:r>
            <a:r>
              <a:rPr lang="en-US" sz="5000" dirty="0" smtClean="0">
                <a:solidFill>
                  <a:srgbClr val="FF0000"/>
                </a:solidFill>
              </a:rPr>
              <a:t> la </a:t>
            </a:r>
            <a:r>
              <a:rPr lang="en-US" sz="5000" dirty="0" err="1" smtClean="0">
                <a:solidFill>
                  <a:srgbClr val="FF0000"/>
                </a:solidFill>
              </a:rPr>
              <a:t>dislocacion</a:t>
            </a:r>
            <a:r>
              <a:rPr lang="en-US" sz="5000" dirty="0" smtClean="0">
                <a:solidFill>
                  <a:srgbClr val="FF0000"/>
                </a:solidFill>
              </a:rPr>
              <a:t> o la </a:t>
            </a:r>
            <a:r>
              <a:rPr lang="en-US" sz="5000" dirty="0" err="1" smtClean="0">
                <a:solidFill>
                  <a:srgbClr val="FF0000"/>
                </a:solidFill>
              </a:rPr>
              <a:t>fractura</a:t>
            </a:r>
            <a:r>
              <a:rPr lang="en-US" sz="5000" dirty="0" smtClean="0">
                <a:solidFill>
                  <a:srgbClr val="FF0000"/>
                </a:solidFill>
              </a:rPr>
              <a:t>, y </a:t>
            </a:r>
            <a:r>
              <a:rPr lang="en-US" sz="5000" dirty="0" err="1" smtClean="0">
                <a:solidFill>
                  <a:srgbClr val="FF0000"/>
                </a:solidFill>
              </a:rPr>
              <a:t>para</a:t>
            </a:r>
            <a:r>
              <a:rPr lang="en-US" sz="5000" dirty="0" smtClean="0">
                <a:solidFill>
                  <a:srgbClr val="FF0000"/>
                </a:solidFill>
              </a:rPr>
              <a:t> </a:t>
            </a:r>
            <a:r>
              <a:rPr lang="en-US" sz="5000" dirty="0" err="1" smtClean="0">
                <a:solidFill>
                  <a:srgbClr val="FF0000"/>
                </a:solidFill>
              </a:rPr>
              <a:t>inmovilizar</a:t>
            </a:r>
            <a:r>
              <a:rPr lang="en-US" sz="5000" dirty="0" smtClean="0">
                <a:solidFill>
                  <a:srgbClr val="FF0000"/>
                </a:solidFill>
              </a:rPr>
              <a:t> </a:t>
            </a:r>
            <a:r>
              <a:rPr lang="en-US" sz="5000" dirty="0" err="1" smtClean="0">
                <a:solidFill>
                  <a:srgbClr val="FF0000"/>
                </a:solidFill>
              </a:rPr>
              <a:t>una</a:t>
            </a:r>
            <a:r>
              <a:rPr lang="en-US" sz="5000" dirty="0" smtClean="0">
                <a:solidFill>
                  <a:srgbClr val="FF0000"/>
                </a:solidFill>
              </a:rPr>
              <a:t> lesion </a:t>
            </a:r>
            <a:r>
              <a:rPr lang="en-US" sz="5000" dirty="0" err="1" smtClean="0">
                <a:solidFill>
                  <a:srgbClr val="FF0000"/>
                </a:solidFill>
              </a:rPr>
              <a:t>inestable</a:t>
            </a:r>
            <a:r>
              <a:rPr lang="en-US" sz="5000" dirty="0" smtClean="0">
                <a:solidFill>
                  <a:srgbClr val="FF0000"/>
                </a:solidFill>
              </a:rPr>
              <a:t> antes del </a:t>
            </a:r>
            <a:r>
              <a:rPr lang="en-US" sz="5000" dirty="0" err="1" smtClean="0">
                <a:solidFill>
                  <a:srgbClr val="FF0000"/>
                </a:solidFill>
              </a:rPr>
              <a:t>tratamiento</a:t>
            </a:r>
            <a:r>
              <a:rPr lang="en-US" sz="5000" dirty="0" smtClean="0">
                <a:solidFill>
                  <a:srgbClr val="FF0000"/>
                </a:solidFill>
              </a:rPr>
              <a:t> </a:t>
            </a:r>
            <a:r>
              <a:rPr lang="en-US" sz="5000" dirty="0" err="1" smtClean="0">
                <a:solidFill>
                  <a:srgbClr val="FF0000"/>
                </a:solidFill>
              </a:rPr>
              <a:t>definitivo</a:t>
            </a:r>
            <a:r>
              <a:rPr lang="en-US" sz="5000" dirty="0" smtClean="0">
                <a:solidFill>
                  <a:srgbClr val="FF0000"/>
                </a:solidFill>
              </a:rPr>
              <a:t>. </a:t>
            </a:r>
          </a:p>
          <a:p>
            <a:pPr marL="411480">
              <a:spcAft>
                <a:spcPts val="0"/>
              </a:spcAft>
              <a:buFont typeface="Wingdings"/>
              <a:buChar char=""/>
              <a:defRPr/>
            </a:pPr>
            <a:r>
              <a:rPr lang="en-US" sz="3400" dirty="0" smtClean="0"/>
              <a:t>A few cases have been reported in the literature, some with neurological complications. We report five cases in which </a:t>
            </a:r>
            <a:r>
              <a:rPr lang="en-US" sz="3400" dirty="0" err="1" smtClean="0"/>
              <a:t>overdistraction</a:t>
            </a:r>
            <a:r>
              <a:rPr lang="en-US" sz="3400" dirty="0" smtClean="0"/>
              <a:t> was seen. Two hangman's fractures were </a:t>
            </a:r>
            <a:r>
              <a:rPr lang="en-US" sz="3400" dirty="0" err="1" smtClean="0"/>
              <a:t>overdistracted</a:t>
            </a:r>
            <a:r>
              <a:rPr lang="en-US" sz="3400" dirty="0" smtClean="0"/>
              <a:t>. One of the two patients developed a </a:t>
            </a:r>
            <a:r>
              <a:rPr lang="en-US" sz="3400" dirty="0" err="1" smtClean="0"/>
              <a:t>Cheyne</a:t>
            </a:r>
            <a:r>
              <a:rPr lang="en-US" sz="3400" dirty="0" smtClean="0"/>
              <a:t>-Stokes breathing pattern during traction which resolved after the weight was reduced. Furthermore, two hyperextension/distraction injuries (C4/5 and C6/7) and one bilateral C5/6 fracture dislocation were </a:t>
            </a:r>
            <a:r>
              <a:rPr lang="en-US" sz="3400" dirty="0" err="1" smtClean="0"/>
              <a:t>overdistracted</a:t>
            </a:r>
            <a:r>
              <a:rPr lang="en-US" sz="3400" dirty="0" smtClean="0"/>
              <a:t> without neurological deterioration. </a:t>
            </a:r>
            <a:r>
              <a:rPr lang="en-US" sz="3400" dirty="0" err="1" smtClean="0"/>
              <a:t>Occipitocervical</a:t>
            </a:r>
            <a:r>
              <a:rPr lang="en-US" sz="3400" dirty="0" smtClean="0"/>
              <a:t> dislocations, fractures of the </a:t>
            </a:r>
            <a:r>
              <a:rPr lang="en-US" sz="3400" dirty="0" err="1" smtClean="0"/>
              <a:t>odontoid</a:t>
            </a:r>
            <a:r>
              <a:rPr lang="en-US" sz="3400" dirty="0" smtClean="0"/>
              <a:t> process, hangman's fractures, hyperextension/distraction injuries and bilateral dislocations or fracture dislocations may present disruption of both the anterior and posterior elements. Therefore, these injuries are specially vulnerable to </a:t>
            </a:r>
            <a:r>
              <a:rPr lang="en-US" sz="3400" dirty="0" err="1" smtClean="0"/>
              <a:t>overdistraction</a:t>
            </a:r>
            <a:r>
              <a:rPr lang="en-US" sz="3400" dirty="0" smtClean="0"/>
              <a:t> when skull traction is used. To prevent accidental </a:t>
            </a:r>
            <a:r>
              <a:rPr lang="en-US" sz="3400" dirty="0" err="1" smtClean="0"/>
              <a:t>overdistraction</a:t>
            </a:r>
            <a:r>
              <a:rPr lang="en-US" sz="3400" dirty="0" smtClean="0"/>
              <a:t> during skull traction, we recommend the use of less weight than is generally proposed in the literature. To reduce a dislocation, we start traction weight at 2 kg and slowly increase it under continuous neurological and radiological monitoring until reduction is completed. Traction of 5–7 kg is usually sufficient; however, heavier traction may occasionally be necessary. After reduction is completed, traction is reduced to 2 kg. This weight is sufficient to immobilize a lesion until definitive treatment is possible. Inadvertent rotation may be prevented by placing sandbags on both sides of the head.</a:t>
            </a:r>
            <a:endParaRPr lang="es-ES" dirty="0"/>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0"/>
            <a:ext cx="1563742" cy="1556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defRPr/>
            </a:pPr>
            <a:r>
              <a:rPr lang="en-US" b="1" dirty="0"/>
              <a:t>[Traumatic atlas fracture in a child following fall on head</a:t>
            </a:r>
            <a:r>
              <a:rPr lang="en-US" b="1" dirty="0" smtClean="0"/>
              <a:t>].</a:t>
            </a:r>
            <a:endParaRPr lang="es-ES" dirty="0">
              <a:solidFill>
                <a:schemeClr val="tx2">
                  <a:satMod val="200000"/>
                </a:schemeClr>
              </a:solidFill>
            </a:endParaRPr>
          </a:p>
        </p:txBody>
      </p:sp>
      <p:sp>
        <p:nvSpPr>
          <p:cNvPr id="3" name="2 Marcador de contenido"/>
          <p:cNvSpPr>
            <a:spLocks noGrp="1"/>
          </p:cNvSpPr>
          <p:nvPr>
            <p:ph idx="1"/>
          </p:nvPr>
        </p:nvSpPr>
        <p:spPr/>
        <p:txBody>
          <a:bodyPr>
            <a:normAutofit fontScale="55000" lnSpcReduction="20000"/>
          </a:bodyPr>
          <a:lstStyle/>
          <a:p>
            <a:pPr marL="411480" fontAlgn="auto">
              <a:spcAft>
                <a:spcPts val="0"/>
              </a:spcAft>
              <a:buFont typeface="Wingdings"/>
              <a:buChar char=""/>
              <a:defRPr/>
            </a:pPr>
            <a:r>
              <a:rPr lang="en-US" sz="3200" u="sng" dirty="0" err="1" smtClean="0">
                <a:hlinkClick r:id="rId2"/>
              </a:rPr>
              <a:t>Ottink</a:t>
            </a:r>
            <a:r>
              <a:rPr lang="en-US" sz="3200" u="sng" dirty="0" smtClean="0">
                <a:hlinkClick r:id="rId2"/>
              </a:rPr>
              <a:t> K</a:t>
            </a:r>
            <a:r>
              <a:rPr lang="en-US" sz="3200" dirty="0" smtClean="0"/>
              <a:t>, </a:t>
            </a:r>
            <a:r>
              <a:rPr lang="en-US" sz="3200" u="sng" dirty="0" smtClean="0">
                <a:hlinkClick r:id="rId3"/>
              </a:rPr>
              <a:t>van </a:t>
            </a:r>
            <a:r>
              <a:rPr lang="en-US" sz="3200" u="sng" dirty="0" err="1" smtClean="0">
                <a:hlinkClick r:id="rId3"/>
              </a:rPr>
              <a:t>Middendorp</a:t>
            </a:r>
            <a:r>
              <a:rPr lang="en-US" sz="3200" u="sng" dirty="0" smtClean="0">
                <a:hlinkClick r:id="rId3"/>
              </a:rPr>
              <a:t> JJ</a:t>
            </a:r>
            <a:r>
              <a:rPr lang="en-US" sz="3200" dirty="0" smtClean="0"/>
              <a:t>, </a:t>
            </a:r>
            <a:r>
              <a:rPr lang="en-US" sz="3200" u="sng" dirty="0" err="1" smtClean="0">
                <a:hlinkClick r:id="rId4"/>
              </a:rPr>
              <a:t>Kleinveld</a:t>
            </a:r>
            <a:r>
              <a:rPr lang="en-US" sz="3200" u="sng" dirty="0" smtClean="0">
                <a:hlinkClick r:id="rId4"/>
              </a:rPr>
              <a:t> S</a:t>
            </a:r>
            <a:r>
              <a:rPr lang="en-US" sz="3200" dirty="0" smtClean="0"/>
              <a:t>, </a:t>
            </a:r>
            <a:r>
              <a:rPr lang="en-US" sz="3200" u="sng" dirty="0" err="1" smtClean="0">
                <a:hlinkClick r:id="rId5"/>
              </a:rPr>
              <a:t>Breemans</a:t>
            </a:r>
            <a:r>
              <a:rPr lang="en-US" sz="3200" u="sng" dirty="0" smtClean="0">
                <a:hlinkClick r:id="rId5"/>
              </a:rPr>
              <a:t> E</a:t>
            </a:r>
            <a:r>
              <a:rPr lang="en-US" sz="3200" dirty="0" smtClean="0"/>
              <a:t>.</a:t>
            </a:r>
          </a:p>
          <a:p>
            <a:pPr marL="411480" fontAlgn="auto">
              <a:spcAft>
                <a:spcPts val="0"/>
              </a:spcAft>
              <a:buFont typeface="Wingdings"/>
              <a:buChar char=""/>
              <a:defRPr/>
            </a:pPr>
            <a:r>
              <a:rPr lang="en-US" sz="3200" dirty="0" err="1" smtClean="0"/>
              <a:t>Gelre</a:t>
            </a:r>
            <a:r>
              <a:rPr lang="en-US" sz="3200" dirty="0" smtClean="0"/>
              <a:t> </a:t>
            </a:r>
            <a:r>
              <a:rPr lang="en-US" sz="3200" dirty="0" err="1" smtClean="0"/>
              <a:t>Ziekenhuis</a:t>
            </a:r>
            <a:r>
              <a:rPr lang="en-US" sz="3200" dirty="0" smtClean="0"/>
              <a:t>, </a:t>
            </a:r>
            <a:r>
              <a:rPr lang="en-US" sz="3200" dirty="0" err="1" smtClean="0"/>
              <a:t>Afd</a:t>
            </a:r>
            <a:r>
              <a:rPr lang="en-US" sz="3200" dirty="0" smtClean="0"/>
              <a:t>. </a:t>
            </a:r>
            <a:r>
              <a:rPr lang="en-US" sz="3200" dirty="0" err="1" smtClean="0"/>
              <a:t>Orthopedische</a:t>
            </a:r>
            <a:r>
              <a:rPr lang="en-US" sz="3200" dirty="0" smtClean="0"/>
              <a:t> </a:t>
            </a:r>
            <a:r>
              <a:rPr lang="en-US" sz="3200" dirty="0" err="1" smtClean="0"/>
              <a:t>Chirurgie</a:t>
            </a:r>
            <a:r>
              <a:rPr lang="en-US" sz="3200" dirty="0" smtClean="0"/>
              <a:t>, Apeldoorn, The Netherlands.</a:t>
            </a:r>
          </a:p>
          <a:p>
            <a:pPr marL="411480" fontAlgn="auto">
              <a:spcAft>
                <a:spcPts val="0"/>
              </a:spcAft>
              <a:buFont typeface="Wingdings"/>
              <a:buChar char=""/>
              <a:defRPr/>
            </a:pPr>
            <a:r>
              <a:rPr lang="en-US" sz="3200" b="1" dirty="0" smtClean="0"/>
              <a:t>Abstract</a:t>
            </a:r>
          </a:p>
          <a:p>
            <a:pPr marL="411480" fontAlgn="auto">
              <a:spcAft>
                <a:spcPts val="0"/>
              </a:spcAft>
              <a:buFont typeface="Wingdings"/>
              <a:buChar char=""/>
              <a:defRPr/>
            </a:pPr>
            <a:r>
              <a:rPr lang="en-US" sz="3200" dirty="0" smtClean="0"/>
              <a:t>An 8-year-old girl presented at the Accident &amp; Emergency Department with </a:t>
            </a:r>
            <a:r>
              <a:rPr lang="en-US" sz="3200" dirty="0" err="1" smtClean="0"/>
              <a:t>torticollis</a:t>
            </a:r>
            <a:r>
              <a:rPr lang="en-US" sz="3200" dirty="0" smtClean="0"/>
              <a:t> and neck pain after falling on her head from a climbing frame. A computed tomography scan revealed a </a:t>
            </a:r>
            <a:r>
              <a:rPr lang="en-US" sz="3200" dirty="0" err="1" smtClean="0"/>
              <a:t>Gehweiler</a:t>
            </a:r>
            <a:r>
              <a:rPr lang="en-US" sz="3200" dirty="0" smtClean="0"/>
              <a:t> type 1 avulsion fracture combined with widening of an anatomically variant single anterior </a:t>
            </a:r>
            <a:r>
              <a:rPr lang="en-US" sz="3200" dirty="0" err="1" smtClean="0"/>
              <a:t>synchondrosis</a:t>
            </a:r>
            <a:r>
              <a:rPr lang="en-US" sz="3200" dirty="0" smtClean="0"/>
              <a:t>.</a:t>
            </a:r>
          </a:p>
          <a:p>
            <a:pPr marL="411480" fontAlgn="auto">
              <a:spcAft>
                <a:spcPts val="0"/>
              </a:spcAft>
              <a:buFont typeface="Wingdings"/>
              <a:buChar char=""/>
              <a:defRPr/>
            </a:pPr>
            <a:r>
              <a:rPr lang="en-US" sz="3200" dirty="0" smtClean="0"/>
              <a:t> </a:t>
            </a:r>
            <a:r>
              <a:rPr lang="en-US" sz="5100" dirty="0" smtClean="0">
                <a:solidFill>
                  <a:srgbClr val="FF0000"/>
                </a:solidFill>
              </a:rPr>
              <a:t>El </a:t>
            </a:r>
            <a:r>
              <a:rPr lang="en-US" sz="5100" dirty="0" err="1" smtClean="0">
                <a:solidFill>
                  <a:srgbClr val="FF0000"/>
                </a:solidFill>
              </a:rPr>
              <a:t>niño</a:t>
            </a:r>
            <a:r>
              <a:rPr lang="en-US" sz="5100" dirty="0" smtClean="0">
                <a:solidFill>
                  <a:srgbClr val="FF0000"/>
                </a:solidFill>
              </a:rPr>
              <a:t> </a:t>
            </a:r>
            <a:r>
              <a:rPr lang="en-US" sz="5100" dirty="0" err="1" smtClean="0">
                <a:solidFill>
                  <a:srgbClr val="FF0000"/>
                </a:solidFill>
              </a:rPr>
              <a:t>fue</a:t>
            </a:r>
            <a:r>
              <a:rPr lang="en-US" sz="5100" dirty="0" smtClean="0">
                <a:solidFill>
                  <a:srgbClr val="FF0000"/>
                </a:solidFill>
              </a:rPr>
              <a:t> </a:t>
            </a:r>
            <a:r>
              <a:rPr lang="en-US" sz="5100" dirty="0" err="1" smtClean="0">
                <a:solidFill>
                  <a:srgbClr val="FF0000"/>
                </a:solidFill>
              </a:rPr>
              <a:t>exitosamente</a:t>
            </a:r>
            <a:r>
              <a:rPr lang="en-US" sz="5100" dirty="0" smtClean="0">
                <a:solidFill>
                  <a:srgbClr val="FF0000"/>
                </a:solidFill>
              </a:rPr>
              <a:t> </a:t>
            </a:r>
            <a:r>
              <a:rPr lang="en-US" sz="5100" dirty="0" err="1" smtClean="0">
                <a:solidFill>
                  <a:srgbClr val="FF0000"/>
                </a:solidFill>
              </a:rPr>
              <a:t>tratado</a:t>
            </a:r>
            <a:r>
              <a:rPr lang="en-US" sz="5100" dirty="0" smtClean="0">
                <a:solidFill>
                  <a:srgbClr val="FF0000"/>
                </a:solidFill>
              </a:rPr>
              <a:t> con </a:t>
            </a:r>
            <a:r>
              <a:rPr lang="en-US" sz="5100" dirty="0" err="1" smtClean="0">
                <a:solidFill>
                  <a:srgbClr val="FF0000"/>
                </a:solidFill>
              </a:rPr>
              <a:t>traccion</a:t>
            </a:r>
            <a:r>
              <a:rPr lang="en-US" sz="5100" dirty="0" smtClean="0">
                <a:solidFill>
                  <a:srgbClr val="FF0000"/>
                </a:solidFill>
              </a:rPr>
              <a:t>, </a:t>
            </a:r>
            <a:r>
              <a:rPr lang="en-US" sz="5100" dirty="0" err="1" smtClean="0">
                <a:solidFill>
                  <a:srgbClr val="FF0000"/>
                </a:solidFill>
              </a:rPr>
              <a:t>analgesicos</a:t>
            </a:r>
            <a:r>
              <a:rPr lang="en-US" sz="5100" dirty="0" smtClean="0">
                <a:solidFill>
                  <a:srgbClr val="FF0000"/>
                </a:solidFill>
              </a:rPr>
              <a:t> y </a:t>
            </a:r>
            <a:r>
              <a:rPr lang="en-US" sz="5100" dirty="0" err="1" smtClean="0">
                <a:solidFill>
                  <a:srgbClr val="FF0000"/>
                </a:solidFill>
              </a:rPr>
              <a:t>reposo</a:t>
            </a:r>
            <a:endParaRPr lang="en-US" sz="5100" dirty="0" smtClean="0">
              <a:solidFill>
                <a:srgbClr val="FF0000"/>
              </a:solidFill>
            </a:endParaRPr>
          </a:p>
          <a:p>
            <a:pPr marL="411480" fontAlgn="auto">
              <a:spcAft>
                <a:spcPts val="0"/>
              </a:spcAft>
              <a:buFont typeface="Wingdings"/>
              <a:buChar char=""/>
              <a:defRPr/>
            </a:pPr>
            <a:r>
              <a:rPr lang="en-US" sz="3200" dirty="0" smtClean="0"/>
              <a:t>Physicians should look out for upper cervical spine injury in children who sustained a cranial axial load injury. Differential diagnosis between pain-reactive muscular </a:t>
            </a:r>
            <a:r>
              <a:rPr lang="en-US" sz="3200" dirty="0" err="1" smtClean="0"/>
              <a:t>torticollis</a:t>
            </a:r>
            <a:r>
              <a:rPr lang="en-US" sz="3200" dirty="0" smtClean="0"/>
              <a:t> and </a:t>
            </a:r>
            <a:r>
              <a:rPr lang="en-US" sz="3200" dirty="0" err="1" smtClean="0"/>
              <a:t>atlantoaxial</a:t>
            </a:r>
            <a:r>
              <a:rPr lang="en-US" sz="3200" dirty="0" smtClean="0"/>
              <a:t> </a:t>
            </a:r>
            <a:r>
              <a:rPr lang="en-US" sz="3200" dirty="0" err="1" smtClean="0"/>
              <a:t>rotatory</a:t>
            </a:r>
            <a:r>
              <a:rPr lang="en-US" sz="3200" dirty="0" smtClean="0"/>
              <a:t> </a:t>
            </a:r>
            <a:r>
              <a:rPr lang="en-US" sz="3200" dirty="0" err="1" smtClean="0"/>
              <a:t>subluxation</a:t>
            </a:r>
            <a:r>
              <a:rPr lang="en-US" sz="3200" dirty="0" smtClean="0"/>
              <a:t> is essential. Children presenting with posttraumatic </a:t>
            </a:r>
            <a:r>
              <a:rPr lang="en-US" sz="3200" dirty="0" err="1" smtClean="0"/>
              <a:t>torticollis</a:t>
            </a:r>
            <a:r>
              <a:rPr lang="en-US" sz="3200" dirty="0" smtClean="0"/>
              <a:t> require a conventional or dynamic computed tomography scan.</a:t>
            </a:r>
          </a:p>
          <a:p>
            <a:pPr marL="411480" fontAlgn="auto">
              <a:spcAft>
                <a:spcPts val="0"/>
              </a:spcAft>
              <a:buFont typeface="Wingdings"/>
              <a:buChar char=""/>
              <a:defRPr/>
            </a:pPr>
            <a:endParaRPr lang="es-E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79912" y="274638"/>
            <a:ext cx="4906888" cy="1143000"/>
          </a:xfrm>
        </p:spPr>
        <p:txBody>
          <a:bodyPr>
            <a:noAutofit/>
          </a:bodyPr>
          <a:lstStyle/>
          <a:p>
            <a:pPr>
              <a:defRPr/>
            </a:pPr>
            <a:r>
              <a:rPr lang="en-US" sz="2800" b="1" dirty="0"/>
              <a:t>Traumatic bilateral </a:t>
            </a:r>
            <a:r>
              <a:rPr lang="en-US" sz="2800" b="1" dirty="0" err="1"/>
              <a:t>atlantoaxial</a:t>
            </a:r>
            <a:r>
              <a:rPr lang="en-US" sz="2800" b="1" dirty="0"/>
              <a:t> rotatory subluxation mimicking as </a:t>
            </a:r>
            <a:r>
              <a:rPr lang="en-US" sz="2400" b="1" dirty="0"/>
              <a:t>torticollis</a:t>
            </a:r>
            <a:r>
              <a:rPr lang="en-US" sz="2800" b="1" dirty="0"/>
              <a:t> in an adult female.</a:t>
            </a:r>
            <a:br>
              <a:rPr lang="en-US" sz="2800" b="1" dirty="0"/>
            </a:br>
            <a:endParaRPr lang="es-ES" sz="2800" dirty="0">
              <a:solidFill>
                <a:schemeClr val="tx2">
                  <a:satMod val="200000"/>
                </a:schemeClr>
              </a:solidFill>
            </a:endParaRPr>
          </a:p>
        </p:txBody>
      </p:sp>
      <p:sp>
        <p:nvSpPr>
          <p:cNvPr id="3" name="2 Marcador de contenido"/>
          <p:cNvSpPr>
            <a:spLocks noGrp="1"/>
          </p:cNvSpPr>
          <p:nvPr>
            <p:ph idx="1"/>
          </p:nvPr>
        </p:nvSpPr>
        <p:spPr/>
        <p:txBody>
          <a:bodyPr>
            <a:normAutofit fontScale="70000" lnSpcReduction="20000"/>
          </a:bodyPr>
          <a:lstStyle/>
          <a:p>
            <a:pPr marL="411480" fontAlgn="auto">
              <a:spcAft>
                <a:spcPts val="0"/>
              </a:spcAft>
              <a:buFont typeface="Wingdings"/>
              <a:buChar char=""/>
              <a:defRPr/>
            </a:pPr>
            <a:r>
              <a:rPr lang="en-US" sz="3200" b="1" dirty="0" err="1" smtClean="0"/>
              <a:t>Abstract:</a:t>
            </a:r>
            <a:r>
              <a:rPr lang="en-US" sz="3200" dirty="0" err="1" smtClean="0"/>
              <a:t>Rotatory</a:t>
            </a:r>
            <a:r>
              <a:rPr lang="en-US" sz="3200" dirty="0" smtClean="0"/>
              <a:t> subluxation of the </a:t>
            </a:r>
            <a:r>
              <a:rPr lang="en-US" sz="3200" dirty="0" err="1" smtClean="0"/>
              <a:t>atlantoaxial</a:t>
            </a:r>
            <a:r>
              <a:rPr lang="en-US" sz="3200" dirty="0" smtClean="0"/>
              <a:t> joint in adults is a rare, but potentially life-threatening injury. Delayed or missed diagnosis can lead to catastrophic consequences. Early recognition and prompt treatment is paramount to avoid long-term morbidity and disability. We report on an instance of bilateral </a:t>
            </a:r>
            <a:r>
              <a:rPr lang="en-US" sz="3200" dirty="0" err="1" smtClean="0"/>
              <a:t>atlantoaxial</a:t>
            </a:r>
            <a:r>
              <a:rPr lang="en-US" sz="3200" dirty="0" smtClean="0"/>
              <a:t> </a:t>
            </a:r>
            <a:r>
              <a:rPr lang="en-US" sz="3200" dirty="0" err="1" smtClean="0"/>
              <a:t>rotatory</a:t>
            </a:r>
            <a:r>
              <a:rPr lang="en-US" sz="3200" dirty="0" smtClean="0"/>
              <a:t> </a:t>
            </a:r>
            <a:r>
              <a:rPr lang="en-US" sz="3200" dirty="0" err="1" smtClean="0"/>
              <a:t>subluxation</a:t>
            </a:r>
            <a:r>
              <a:rPr lang="en-US" sz="3200" dirty="0" smtClean="0"/>
              <a:t> (AARS) in a 25-year-old female who presented to the Casualty Department with a painful neck, right-sided </a:t>
            </a:r>
            <a:r>
              <a:rPr lang="en-US" sz="3200" dirty="0" err="1" smtClean="0"/>
              <a:t>hemiparesis</a:t>
            </a:r>
            <a:r>
              <a:rPr lang="en-US" sz="3200" dirty="0" smtClean="0"/>
              <a:t> and </a:t>
            </a:r>
            <a:r>
              <a:rPr lang="en-US" sz="3200" dirty="0" err="1" smtClean="0"/>
              <a:t>torticollis</a:t>
            </a:r>
            <a:r>
              <a:rPr lang="en-US" sz="3200" dirty="0" smtClean="0"/>
              <a:t> after a road traffic collision. Reduction was achieved by </a:t>
            </a:r>
            <a:r>
              <a:rPr lang="en-US" sz="3200" dirty="0" smtClean="0">
                <a:solidFill>
                  <a:srgbClr val="FF0000"/>
                </a:solidFill>
              </a:rPr>
              <a:t>controlled cervical traction </a:t>
            </a:r>
            <a:r>
              <a:rPr lang="en-US" sz="3200" dirty="0" smtClean="0"/>
              <a:t>followed by immobilization in a four-post Halo brace, with complete resolution of her symptoms. At the 12-month follow-up, she had normal neck movements with no signs of instability.</a:t>
            </a:r>
          </a:p>
          <a:p>
            <a:pPr marL="1211580" lvl="2">
              <a:buFont typeface="Wingdings"/>
              <a:buChar char=""/>
              <a:defRPr/>
            </a:pPr>
            <a:r>
              <a:rPr lang="en-US" u="sng" dirty="0">
                <a:hlinkClick r:id="rId2" tooltip="Journal of clinical neuroscience : official journal of the Neurosurgical Society of Australasia."/>
              </a:rPr>
              <a:t>J </a:t>
            </a:r>
            <a:r>
              <a:rPr lang="en-US" u="sng" dirty="0" err="1">
                <a:hlinkClick r:id="rId2" tooltip="Journal of clinical neuroscience : official journal of the Neurosurgical Society of Australasia."/>
              </a:rPr>
              <a:t>Clin</a:t>
            </a:r>
            <a:r>
              <a:rPr lang="en-US" u="sng" dirty="0">
                <a:hlinkClick r:id="rId2" tooltip="Journal of clinical neuroscience : official journal of the Neurosurgical Society of Australasia."/>
              </a:rPr>
              <a:t> </a:t>
            </a:r>
            <a:r>
              <a:rPr lang="en-US" u="sng" dirty="0" err="1">
                <a:hlinkClick r:id="rId2" tooltip="Journal of clinical neuroscience : official journal of the Neurosurgical Society of Australasia."/>
              </a:rPr>
              <a:t>Neurosci</a:t>
            </a:r>
            <a:r>
              <a:rPr lang="en-US" u="sng" dirty="0">
                <a:hlinkClick r:id="rId2" tooltip="Journal of clinical neuroscience : official journal of the Neurosurgical Society of Australasia."/>
              </a:rPr>
              <a:t>.</a:t>
            </a:r>
            <a:r>
              <a:rPr lang="en-US" dirty="0"/>
              <a:t> 2009 May;16(5):721-2. </a:t>
            </a:r>
            <a:r>
              <a:rPr lang="en-US" dirty="0" err="1"/>
              <a:t>doi</a:t>
            </a:r>
            <a:r>
              <a:rPr lang="en-US" dirty="0"/>
              <a:t>: 10.1016/j.jocn.2008.07.082. </a:t>
            </a:r>
            <a:r>
              <a:rPr lang="en-US" dirty="0" err="1"/>
              <a:t>Epub</a:t>
            </a:r>
            <a:r>
              <a:rPr lang="en-US" dirty="0"/>
              <a:t> 2009 Mar 4. </a:t>
            </a:r>
            <a:r>
              <a:rPr lang="en-US" u="sng" dirty="0">
                <a:hlinkClick r:id="rId3"/>
              </a:rPr>
              <a:t>Singh VK</a:t>
            </a:r>
            <a:r>
              <a:rPr lang="en-US" dirty="0"/>
              <a:t>, </a:t>
            </a:r>
            <a:r>
              <a:rPr lang="en-US" u="sng" dirty="0">
                <a:hlinkClick r:id="rId4"/>
              </a:rPr>
              <a:t>Singh PK</a:t>
            </a:r>
            <a:r>
              <a:rPr lang="en-US" dirty="0"/>
              <a:t>, </a:t>
            </a:r>
            <a:r>
              <a:rPr lang="en-US" u="sng" dirty="0" err="1">
                <a:hlinkClick r:id="rId5"/>
              </a:rPr>
              <a:t>Balakrishnan</a:t>
            </a:r>
            <a:r>
              <a:rPr lang="en-US" u="sng" dirty="0">
                <a:hlinkClick r:id="rId5"/>
              </a:rPr>
              <a:t> SK</a:t>
            </a:r>
            <a:r>
              <a:rPr lang="en-US" dirty="0"/>
              <a:t>, </a:t>
            </a:r>
            <a:r>
              <a:rPr lang="en-US" u="sng" dirty="0" err="1">
                <a:hlinkClick r:id="rId6"/>
              </a:rPr>
              <a:t>Leitao</a:t>
            </a:r>
            <a:r>
              <a:rPr lang="en-US" u="sng" dirty="0">
                <a:hlinkClick r:id="rId6"/>
              </a:rPr>
              <a:t> J</a:t>
            </a:r>
            <a:r>
              <a:rPr lang="en-US" dirty="0"/>
              <a:t>. Department of Trauma, </a:t>
            </a:r>
            <a:r>
              <a:rPr lang="en-US" dirty="0" err="1"/>
              <a:t>Orthopaedics</a:t>
            </a:r>
            <a:r>
              <a:rPr lang="en-US" dirty="0"/>
              <a:t> and Spinal Surgery, </a:t>
            </a:r>
            <a:r>
              <a:rPr lang="en-US" dirty="0" err="1"/>
              <a:t>Luton</a:t>
            </a:r>
            <a:r>
              <a:rPr lang="en-US" dirty="0"/>
              <a:t> &amp; </a:t>
            </a:r>
            <a:r>
              <a:rPr lang="en-US" dirty="0" err="1"/>
              <a:t>Dunstable</a:t>
            </a:r>
            <a:r>
              <a:rPr lang="en-US" dirty="0"/>
              <a:t> Hospital NHS Trust, </a:t>
            </a:r>
            <a:r>
              <a:rPr lang="en-US" dirty="0" err="1"/>
              <a:t>Luton</a:t>
            </a:r>
            <a:r>
              <a:rPr lang="en-US" dirty="0"/>
              <a:t>, UK.</a:t>
            </a:r>
          </a:p>
          <a:p>
            <a:pPr marL="1211580" lvl="2">
              <a:buFont typeface="Wingdings"/>
              <a:buChar char=""/>
              <a:defRPr/>
            </a:pPr>
            <a:endParaRPr lang="en-US" sz="2400" dirty="0" smtClean="0"/>
          </a:p>
          <a:p>
            <a:pPr marL="411480" fontAlgn="auto">
              <a:spcAft>
                <a:spcPts val="0"/>
              </a:spcAft>
              <a:buFont typeface="Wingdings"/>
              <a:buChar char=""/>
              <a:defRPr/>
            </a:pPr>
            <a:endParaRPr lang="en-US" sz="3200" dirty="0" smtClean="0"/>
          </a:p>
          <a:p>
            <a:pPr marL="411480" fontAlgn="auto">
              <a:spcAft>
                <a:spcPts val="0"/>
              </a:spcAft>
              <a:buFont typeface="Wingdings"/>
              <a:buChar char=""/>
              <a:defRPr/>
            </a:pPr>
            <a:endParaRPr lang="es-ES" dirty="0"/>
          </a:p>
        </p:txBody>
      </p:sp>
      <p:pic>
        <p:nvPicPr>
          <p:cNvPr id="409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b="76654"/>
          <a:stretch/>
        </p:blipFill>
        <p:spPr bwMode="auto">
          <a:xfrm>
            <a:off x="34117" y="0"/>
            <a:ext cx="3663950" cy="113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50" t="38667" r="42175" b="17600"/>
          <a:stretch/>
        </p:blipFill>
        <p:spPr bwMode="auto">
          <a:xfrm>
            <a:off x="-20007" y="0"/>
            <a:ext cx="9171292" cy="65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808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dirty="0" smtClean="0">
                <a:solidFill>
                  <a:schemeClr val="tx2">
                    <a:satMod val="200000"/>
                  </a:schemeClr>
                </a:solidFill>
              </a:rPr>
              <a:t>Uso del collarín cervical</a:t>
            </a:r>
            <a:endParaRPr lang="es-ES" dirty="0">
              <a:solidFill>
                <a:schemeClr val="tx2">
                  <a:satMod val="200000"/>
                </a:schemeClr>
              </a:solidFill>
            </a:endParaRPr>
          </a:p>
        </p:txBody>
      </p:sp>
      <p:sp>
        <p:nvSpPr>
          <p:cNvPr id="23554" name="2 Marcador de contenido"/>
          <p:cNvSpPr>
            <a:spLocks noGrp="1"/>
          </p:cNvSpPr>
          <p:nvPr>
            <p:ph idx="1"/>
          </p:nvPr>
        </p:nvSpPr>
        <p:spPr/>
        <p:txBody>
          <a:bodyPr/>
          <a:lstStyle/>
          <a:p>
            <a:endParaRPr lang="es-ES"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132856"/>
            <a:ext cx="4023891" cy="4023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450" t="41067" r="41050" b="21466"/>
          <a:stretch/>
        </p:blipFill>
        <p:spPr bwMode="auto">
          <a:xfrm>
            <a:off x="4860032" y="2348880"/>
            <a:ext cx="3108960" cy="2569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endParaRPr lang="es-ES">
              <a:solidFill>
                <a:schemeClr val="tx2">
                  <a:satMod val="200000"/>
                </a:schemeClr>
              </a:solidFill>
            </a:endParaRPr>
          </a:p>
        </p:txBody>
      </p:sp>
      <p:sp>
        <p:nvSpPr>
          <p:cNvPr id="25602" name="2 Marcador de contenido"/>
          <p:cNvSpPr>
            <a:spLocks noGrp="1"/>
          </p:cNvSpPr>
          <p:nvPr>
            <p:ph idx="1"/>
          </p:nvPr>
        </p:nvSpPr>
        <p:spPr/>
        <p:txBody>
          <a:bodyPr/>
          <a:lstStyle/>
          <a:p>
            <a:endParaRPr lang="es-ES" dirty="0" smtClean="0"/>
          </a:p>
        </p:txBody>
      </p:sp>
      <p:pic>
        <p:nvPicPr>
          <p:cNvPr id="25603" name="Picture 2"/>
          <p:cNvPicPr>
            <a:picLocks noChangeAspect="1" noChangeArrowheads="1"/>
          </p:cNvPicPr>
          <p:nvPr/>
        </p:nvPicPr>
        <p:blipFill rotWithShape="1">
          <a:blip r:embed="rId2"/>
          <a:srcRect l="5749" t="33093" r="29723" b="6734"/>
          <a:stretch/>
        </p:blipFill>
        <p:spPr bwMode="auto">
          <a:xfrm>
            <a:off x="1763688" y="1378081"/>
            <a:ext cx="7027825" cy="3684404"/>
          </a:xfrm>
          <a:prstGeom prst="rect">
            <a:avLst/>
          </a:prstGeom>
          <a:noFill/>
          <a:ln w="9525">
            <a:noFill/>
            <a:miter lim="800000"/>
            <a:headEnd/>
            <a:tailEnd/>
          </a:ln>
        </p:spPr>
      </p:pic>
      <p:sp>
        <p:nvSpPr>
          <p:cNvPr id="25604" name="4 CuadroTexto"/>
          <p:cNvSpPr txBox="1">
            <a:spLocks noChangeArrowheads="1"/>
          </p:cNvSpPr>
          <p:nvPr/>
        </p:nvSpPr>
        <p:spPr bwMode="auto">
          <a:xfrm>
            <a:off x="468313" y="5013325"/>
            <a:ext cx="8675687" cy="1570038"/>
          </a:xfrm>
          <a:prstGeom prst="rect">
            <a:avLst/>
          </a:prstGeom>
          <a:noFill/>
          <a:ln w="9525">
            <a:noFill/>
            <a:miter lim="800000"/>
            <a:headEnd/>
            <a:tailEnd/>
          </a:ln>
        </p:spPr>
        <p:txBody>
          <a:bodyPr>
            <a:spAutoFit/>
          </a:bodyPr>
          <a:lstStyle/>
          <a:p>
            <a:r>
              <a:rPr lang="es-ES" sz="3200">
                <a:solidFill>
                  <a:srgbClr val="FF0000"/>
                </a:solidFill>
                <a:latin typeface="Corbel" pitchFamily="34" charset="0"/>
              </a:rPr>
              <a:t>Las técnicas convencionales de extricacion, mueven el cuello cuatro veces mas que una cuidadosa “autoextracion”.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4" y="58271"/>
            <a:ext cx="23812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Marcador de contenido"/>
          <p:cNvSpPr>
            <a:spLocks noGrp="1"/>
          </p:cNvSpPr>
          <p:nvPr>
            <p:ph idx="1"/>
          </p:nvPr>
        </p:nvSpPr>
        <p:spPr>
          <a:xfrm>
            <a:off x="395536" y="1556792"/>
            <a:ext cx="8352928" cy="4799558"/>
          </a:xfrm>
        </p:spPr>
        <p:txBody>
          <a:bodyPr>
            <a:normAutofit/>
          </a:bodyPr>
          <a:lstStyle/>
          <a:p>
            <a:endParaRPr lang="es-ES" sz="2400" dirty="0" smtClean="0"/>
          </a:p>
          <a:p>
            <a:r>
              <a:rPr lang="es-ES" sz="2600" dirty="0" err="1"/>
              <a:t>Prehospital</a:t>
            </a:r>
            <a:r>
              <a:rPr lang="es-ES" sz="2600" dirty="0"/>
              <a:t> Cervical </a:t>
            </a:r>
            <a:r>
              <a:rPr lang="es-ES" sz="2600" dirty="0" err="1"/>
              <a:t>Spinal</a:t>
            </a:r>
            <a:r>
              <a:rPr lang="es-ES" sz="2600" dirty="0"/>
              <a:t> </a:t>
            </a:r>
            <a:r>
              <a:rPr lang="es-ES" sz="2600" dirty="0" err="1"/>
              <a:t>Immobilization</a:t>
            </a:r>
            <a:r>
              <a:rPr lang="es-ES" sz="2600" dirty="0"/>
              <a:t> </a:t>
            </a:r>
            <a:r>
              <a:rPr lang="es-ES" sz="2600" dirty="0" err="1"/>
              <a:t>After</a:t>
            </a:r>
            <a:r>
              <a:rPr lang="es-ES" sz="2600" dirty="0"/>
              <a:t> </a:t>
            </a:r>
            <a:r>
              <a:rPr lang="es-ES" sz="2600" dirty="0" smtClean="0"/>
              <a:t>Trauma, </a:t>
            </a:r>
            <a:r>
              <a:rPr lang="es-ES" sz="1800" dirty="0" smtClean="0">
                <a:hlinkClick r:id="rId2"/>
              </a:rPr>
              <a:t>Theodore N, </a:t>
            </a:r>
            <a:r>
              <a:rPr lang="es-ES" sz="1800" dirty="0" err="1" smtClean="0">
                <a:hlinkClick r:id="rId2"/>
              </a:rPr>
              <a:t>Hadley</a:t>
            </a:r>
            <a:r>
              <a:rPr lang="es-ES" sz="1800" dirty="0" smtClean="0">
                <a:hlinkClick r:id="rId2"/>
              </a:rPr>
              <a:t> MN, </a:t>
            </a:r>
            <a:r>
              <a:rPr lang="es-ES" sz="1800" dirty="0" err="1" smtClean="0">
                <a:hlinkClick r:id="rId2"/>
              </a:rPr>
              <a:t>Aarabi</a:t>
            </a:r>
            <a:r>
              <a:rPr lang="es-ES" sz="1800" dirty="0" smtClean="0">
                <a:hlinkClick r:id="rId2"/>
              </a:rPr>
              <a:t> B, et al. </a:t>
            </a:r>
            <a:r>
              <a:rPr lang="es-ES" sz="1800" dirty="0" err="1" smtClean="0">
                <a:hlinkClick r:id="rId2"/>
              </a:rPr>
              <a:t>Neurosurgery</a:t>
            </a:r>
            <a:r>
              <a:rPr lang="es-ES" sz="1800" dirty="0" smtClean="0">
                <a:hlinkClick r:id="rId2"/>
              </a:rPr>
              <a:t>. 2013 Mar;72 </a:t>
            </a:r>
            <a:r>
              <a:rPr lang="es-ES" sz="1800" dirty="0" err="1" smtClean="0">
                <a:hlinkClick r:id="rId2"/>
              </a:rPr>
              <a:t>Suppl</a:t>
            </a:r>
            <a:r>
              <a:rPr lang="es-ES" sz="1800" dirty="0" smtClean="0">
                <a:hlinkClick r:id="rId2"/>
              </a:rPr>
              <a:t> 2:22-34.</a:t>
            </a:r>
            <a:endParaRPr lang="es-ES" sz="1800" dirty="0" smtClean="0"/>
          </a:p>
          <a:p>
            <a:endParaRPr lang="es-ES" sz="2400" dirty="0" smtClean="0"/>
          </a:p>
          <a:p>
            <a:r>
              <a:rPr lang="es-ES" sz="2400" dirty="0" smtClean="0"/>
              <a:t>Articulo de revisión donde se describen la evolución y diversidad de técnicas disponibles para proporcionar una inmovilización espinal inicial al paciente con probable lesión de la columna vertebral.</a:t>
            </a:r>
          </a:p>
          <a:p>
            <a:endParaRPr lang="es-ES" sz="2400" dirty="0" smtClean="0"/>
          </a:p>
          <a:p>
            <a:r>
              <a:rPr lang="es-ES" sz="2400" dirty="0" smtClean="0"/>
              <a:t>Ninguno de los estudios evalúa toda la gama de dispositivos disponibles utilizando criterios similares.</a:t>
            </a:r>
            <a:endParaRPr lang="en-US" sz="2400" b="1" dirty="0" smtClean="0"/>
          </a:p>
          <a:p>
            <a:endParaRPr lang="es-ES" sz="2400"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00" y="116632"/>
            <a:ext cx="26193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Título"/>
          <p:cNvSpPr>
            <a:spLocks noGrp="1"/>
          </p:cNvSpPr>
          <p:nvPr>
            <p:ph type="title"/>
          </p:nvPr>
        </p:nvSpPr>
        <p:spPr/>
        <p:txBody>
          <a:bodyPr/>
          <a:lstStyle/>
          <a:p>
            <a:endParaRPr lang="es-E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dirty="0" smtClean="0">
                <a:solidFill>
                  <a:schemeClr val="tx2">
                    <a:satMod val="200000"/>
                  </a:schemeClr>
                </a:solidFill>
              </a:rPr>
              <a:t>Recomendaciones:</a:t>
            </a:r>
            <a:endParaRPr lang="es-ES" dirty="0">
              <a:solidFill>
                <a:schemeClr val="tx2">
                  <a:satMod val="200000"/>
                </a:schemeClr>
              </a:solidFill>
            </a:endParaRPr>
          </a:p>
        </p:txBody>
      </p:sp>
      <p:sp>
        <p:nvSpPr>
          <p:cNvPr id="27650" name="2 Marcador de contenido"/>
          <p:cNvSpPr>
            <a:spLocks noGrp="1"/>
          </p:cNvSpPr>
          <p:nvPr>
            <p:ph idx="1"/>
          </p:nvPr>
        </p:nvSpPr>
        <p:spPr>
          <a:xfrm>
            <a:off x="468313" y="1268413"/>
            <a:ext cx="8424862" cy="4572000"/>
          </a:xfrm>
        </p:spPr>
        <p:txBody>
          <a:bodyPr>
            <a:normAutofit lnSpcReduction="10000"/>
          </a:bodyPr>
          <a:lstStyle/>
          <a:p>
            <a:r>
              <a:rPr lang="es-ES" sz="2400" dirty="0" smtClean="0"/>
              <a:t>Se recomienda la inmovilización de los pacientes con lesión espinal o implicados en un accidente cuyo mecanismo sea potencialmente lesivo para el cuello.</a:t>
            </a:r>
          </a:p>
          <a:p>
            <a:endParaRPr lang="es-ES" sz="2400" dirty="0" smtClean="0">
              <a:solidFill>
                <a:srgbClr val="FF0000"/>
              </a:solidFill>
            </a:endParaRPr>
          </a:p>
          <a:p>
            <a:r>
              <a:rPr lang="es-ES" sz="2400" dirty="0" smtClean="0"/>
              <a:t>Se recomienda el </a:t>
            </a:r>
            <a:r>
              <a:rPr lang="es-ES" sz="2400" dirty="0" err="1" smtClean="0"/>
              <a:t>triage</a:t>
            </a:r>
            <a:r>
              <a:rPr lang="es-ES" sz="2400" dirty="0" smtClean="0"/>
              <a:t> de los pacientes con potenciales lesiones del cuello por personal entrenado y con experiencia para determinar la necesidad de inmovilización o no.</a:t>
            </a:r>
          </a:p>
          <a:p>
            <a:endParaRPr lang="es-ES" sz="2400" dirty="0" smtClean="0">
              <a:solidFill>
                <a:srgbClr val="FF0000"/>
              </a:solidFill>
            </a:endParaRPr>
          </a:p>
          <a:p>
            <a:r>
              <a:rPr lang="es-ES" sz="2400" dirty="0" smtClean="0"/>
              <a:t>La inmovilización de pacientes conscientes, alerta, y que no están intoxicados, que no les duele el cuello con exploración neurológica normal y cuando el mecanismo </a:t>
            </a:r>
            <a:r>
              <a:rPr lang="es-ES" sz="2400" dirty="0" err="1" smtClean="0"/>
              <a:t>lesional</a:t>
            </a:r>
            <a:r>
              <a:rPr lang="es-ES" sz="2400" dirty="0" smtClean="0"/>
              <a:t> sea poco importante no es necesaria.</a:t>
            </a:r>
          </a:p>
          <a:p>
            <a:endParaRPr lang="es-ES" sz="2400" dirty="0" smtClean="0"/>
          </a:p>
          <a:p>
            <a:endParaRPr lang="es-ES"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58858"/>
            <a:ext cx="4464496" cy="5969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828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endParaRPr lang="es-ES">
              <a:solidFill>
                <a:schemeClr val="tx2">
                  <a:satMod val="200000"/>
                </a:schemeClr>
              </a:solidFill>
            </a:endParaRPr>
          </a:p>
        </p:txBody>
      </p:sp>
      <p:sp>
        <p:nvSpPr>
          <p:cNvPr id="3" name="2 Marcador de contenido"/>
          <p:cNvSpPr>
            <a:spLocks noGrp="1"/>
          </p:cNvSpPr>
          <p:nvPr>
            <p:ph idx="1"/>
          </p:nvPr>
        </p:nvSpPr>
        <p:spPr/>
        <p:txBody>
          <a:bodyPr>
            <a:normAutofit/>
          </a:bodyPr>
          <a:lstStyle/>
          <a:p>
            <a:pPr>
              <a:lnSpc>
                <a:spcPct val="90000"/>
              </a:lnSpc>
            </a:pPr>
            <a:r>
              <a:rPr lang="en-US" sz="2700" dirty="0" smtClean="0"/>
              <a:t>Se </a:t>
            </a:r>
            <a:r>
              <a:rPr lang="en-US" sz="2700" dirty="0" err="1" smtClean="0"/>
              <a:t>recomienda</a:t>
            </a:r>
            <a:r>
              <a:rPr lang="en-US" sz="2700" dirty="0" smtClean="0"/>
              <a:t> la </a:t>
            </a:r>
            <a:r>
              <a:rPr lang="en-US" sz="2700" dirty="0" err="1" smtClean="0"/>
              <a:t>inmovilizacion</a:t>
            </a:r>
            <a:r>
              <a:rPr lang="en-US" sz="2700" dirty="0" smtClean="0"/>
              <a:t> con </a:t>
            </a:r>
            <a:r>
              <a:rPr lang="en-US" sz="2700" dirty="0" err="1" smtClean="0"/>
              <a:t>collarin</a:t>
            </a:r>
            <a:r>
              <a:rPr lang="en-US" sz="2700" dirty="0" smtClean="0"/>
              <a:t> </a:t>
            </a:r>
            <a:r>
              <a:rPr lang="en-US" sz="2700" dirty="0" err="1" smtClean="0"/>
              <a:t>rigido</a:t>
            </a:r>
            <a:r>
              <a:rPr lang="en-US" sz="2700" dirty="0" smtClean="0"/>
              <a:t> e </a:t>
            </a:r>
            <a:r>
              <a:rPr lang="en-US" sz="2700" dirty="0" err="1" smtClean="0"/>
              <a:t>inmovilizadores</a:t>
            </a:r>
            <a:r>
              <a:rPr lang="en-US" sz="2700" dirty="0" smtClean="0"/>
              <a:t> </a:t>
            </a:r>
            <a:r>
              <a:rPr lang="en-US" sz="2700" dirty="0" err="1" smtClean="0"/>
              <a:t>laterales</a:t>
            </a:r>
            <a:r>
              <a:rPr lang="en-US" sz="2700" dirty="0" smtClean="0"/>
              <a:t>.</a:t>
            </a:r>
            <a:endParaRPr lang="en-US" sz="2700" dirty="0" smtClean="0">
              <a:solidFill>
                <a:schemeClr val="accent2"/>
              </a:solidFill>
            </a:endParaRPr>
          </a:p>
          <a:p>
            <a:pPr>
              <a:lnSpc>
                <a:spcPct val="90000"/>
              </a:lnSpc>
            </a:pPr>
            <a:r>
              <a:rPr lang="en-US" sz="2700" dirty="0" smtClean="0"/>
              <a:t>No se </a:t>
            </a:r>
            <a:r>
              <a:rPr lang="en-US" sz="2700" dirty="0" err="1" smtClean="0"/>
              <a:t>recomienda</a:t>
            </a:r>
            <a:r>
              <a:rPr lang="en-US" sz="2700" dirty="0" smtClean="0"/>
              <a:t> la </a:t>
            </a:r>
            <a:r>
              <a:rPr lang="en-US" sz="2700" dirty="0" err="1" smtClean="0"/>
              <a:t>inmovilizacion</a:t>
            </a:r>
            <a:r>
              <a:rPr lang="en-US" sz="2700" dirty="0" smtClean="0"/>
              <a:t> con “</a:t>
            </a:r>
            <a:r>
              <a:rPr lang="en-US" sz="2700" dirty="0" err="1" smtClean="0"/>
              <a:t>bolsas</a:t>
            </a:r>
            <a:r>
              <a:rPr lang="en-US" sz="2700" dirty="0" smtClean="0"/>
              <a:t> de arena”.</a:t>
            </a:r>
          </a:p>
          <a:p>
            <a:pPr>
              <a:lnSpc>
                <a:spcPct val="90000"/>
              </a:lnSpc>
            </a:pPr>
            <a:r>
              <a:rPr lang="en-US" sz="2700" dirty="0" smtClean="0"/>
              <a:t>No se </a:t>
            </a:r>
            <a:r>
              <a:rPr lang="en-US" sz="2700" dirty="0" err="1" smtClean="0"/>
              <a:t>recomienda</a:t>
            </a:r>
            <a:r>
              <a:rPr lang="en-US" sz="2700" dirty="0" smtClean="0"/>
              <a:t> la </a:t>
            </a:r>
            <a:r>
              <a:rPr lang="en-US" sz="2700" dirty="0" err="1" smtClean="0"/>
              <a:t>inmovilizacion</a:t>
            </a:r>
            <a:r>
              <a:rPr lang="en-US" sz="2700" dirty="0" smtClean="0"/>
              <a:t> </a:t>
            </a:r>
            <a:r>
              <a:rPr lang="en-US" sz="2700" dirty="0" err="1" smtClean="0"/>
              <a:t>cuando</a:t>
            </a:r>
            <a:r>
              <a:rPr lang="en-US" sz="2700" dirty="0" smtClean="0"/>
              <a:t> </a:t>
            </a:r>
            <a:r>
              <a:rPr lang="en-US" sz="2700" dirty="0" err="1" smtClean="0"/>
              <a:t>existe</a:t>
            </a:r>
            <a:r>
              <a:rPr lang="en-US" sz="2700" dirty="0" smtClean="0"/>
              <a:t> trauma </a:t>
            </a:r>
            <a:r>
              <a:rPr lang="en-US" sz="2700" dirty="0" err="1" smtClean="0"/>
              <a:t>penetrante</a:t>
            </a:r>
            <a:r>
              <a:rPr lang="en-US" sz="2700" dirty="0" smtClean="0"/>
              <a:t> </a:t>
            </a:r>
            <a:r>
              <a:rPr lang="en-US" sz="2700" dirty="0" err="1" smtClean="0"/>
              <a:t>porque</a:t>
            </a:r>
            <a:r>
              <a:rPr lang="en-US" sz="2700" dirty="0" smtClean="0"/>
              <a:t> </a:t>
            </a:r>
            <a:r>
              <a:rPr lang="en-US" sz="2700" dirty="0" err="1" smtClean="0"/>
              <a:t>aumenta</a:t>
            </a:r>
            <a:r>
              <a:rPr lang="en-US" sz="2700" dirty="0" smtClean="0"/>
              <a:t> la </a:t>
            </a:r>
            <a:r>
              <a:rPr lang="en-US" sz="2700" dirty="0" err="1" smtClean="0"/>
              <a:t>mortalidad</a:t>
            </a:r>
            <a:r>
              <a:rPr lang="en-US" sz="2700" dirty="0" smtClean="0"/>
              <a:t>.</a:t>
            </a:r>
            <a:endParaRPr lang="es-ES" sz="26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fontAlgn="auto">
              <a:spcAft>
                <a:spcPts val="0"/>
              </a:spcAft>
              <a:defRPr/>
            </a:pPr>
            <a:endParaRPr lang="es-ES" dirty="0">
              <a:solidFill>
                <a:schemeClr val="tx2">
                  <a:satMod val="200000"/>
                </a:schemeClr>
              </a:solidFill>
            </a:endParaRPr>
          </a:p>
        </p:txBody>
      </p:sp>
      <p:sp>
        <p:nvSpPr>
          <p:cNvPr id="29698" name="2 Marcador de contenido"/>
          <p:cNvSpPr>
            <a:spLocks noGrp="1"/>
          </p:cNvSpPr>
          <p:nvPr>
            <p:ph idx="1"/>
          </p:nvPr>
        </p:nvSpPr>
        <p:spPr>
          <a:xfrm>
            <a:off x="179512" y="1052736"/>
            <a:ext cx="8712968" cy="5303614"/>
          </a:xfrm>
        </p:spPr>
        <p:txBody>
          <a:bodyPr>
            <a:noAutofit/>
          </a:bodyPr>
          <a:lstStyle/>
          <a:p>
            <a:pPr marL="0" indent="0">
              <a:buNone/>
            </a:pPr>
            <a:r>
              <a:rPr lang="es-ES" sz="2400" dirty="0" err="1">
                <a:hlinkClick r:id="rId2"/>
              </a:rPr>
              <a:t>Holla</a:t>
            </a:r>
            <a:r>
              <a:rPr lang="es-ES" sz="2400" dirty="0">
                <a:hlinkClick r:id="rId2"/>
              </a:rPr>
              <a:t> M. </a:t>
            </a:r>
            <a:r>
              <a:rPr lang="es-ES" sz="2400" dirty="0" err="1">
                <a:hlinkClick r:id="rId2"/>
              </a:rPr>
              <a:t>Value</a:t>
            </a:r>
            <a:r>
              <a:rPr lang="es-ES" sz="2400" dirty="0">
                <a:hlinkClick r:id="rId2"/>
              </a:rPr>
              <a:t> of a </a:t>
            </a:r>
            <a:r>
              <a:rPr lang="es-ES" sz="2400" dirty="0" err="1">
                <a:hlinkClick r:id="rId2"/>
              </a:rPr>
              <a:t>rigid</a:t>
            </a:r>
            <a:r>
              <a:rPr lang="es-ES" sz="2400" dirty="0">
                <a:hlinkClick r:id="rId2"/>
              </a:rPr>
              <a:t> collar in </a:t>
            </a:r>
            <a:r>
              <a:rPr lang="es-ES" sz="2400" dirty="0" err="1">
                <a:hlinkClick r:id="rId2"/>
              </a:rPr>
              <a:t>addition</a:t>
            </a:r>
            <a:r>
              <a:rPr lang="es-ES" sz="2400" dirty="0">
                <a:hlinkClick r:id="rId2"/>
              </a:rPr>
              <a:t> </a:t>
            </a:r>
            <a:r>
              <a:rPr lang="es-ES" sz="2400" dirty="0" err="1">
                <a:hlinkClick r:id="rId2"/>
              </a:rPr>
              <a:t>to</a:t>
            </a:r>
            <a:r>
              <a:rPr lang="es-ES" sz="2400" dirty="0">
                <a:hlinkClick r:id="rId2"/>
              </a:rPr>
              <a:t> head blocks: a </a:t>
            </a:r>
            <a:r>
              <a:rPr lang="es-ES" sz="2400" dirty="0" err="1">
                <a:hlinkClick r:id="rId2"/>
              </a:rPr>
              <a:t>proof</a:t>
            </a:r>
            <a:r>
              <a:rPr lang="es-ES" sz="2400" dirty="0">
                <a:hlinkClick r:id="rId2"/>
              </a:rPr>
              <a:t> of </a:t>
            </a:r>
            <a:r>
              <a:rPr lang="es-ES" sz="2400" dirty="0" err="1">
                <a:hlinkClick r:id="rId2"/>
              </a:rPr>
              <a:t>principle</a:t>
            </a:r>
            <a:r>
              <a:rPr lang="es-ES" sz="2400" dirty="0">
                <a:hlinkClick r:id="rId2"/>
              </a:rPr>
              <a:t> </a:t>
            </a:r>
            <a:r>
              <a:rPr lang="es-ES" sz="2400" dirty="0" err="1">
                <a:hlinkClick r:id="rId2"/>
              </a:rPr>
              <a:t>study</a:t>
            </a:r>
            <a:r>
              <a:rPr lang="es-ES" sz="2400" dirty="0">
                <a:hlinkClick r:id="rId2"/>
              </a:rPr>
              <a:t>. </a:t>
            </a:r>
            <a:r>
              <a:rPr lang="es-ES" sz="2400" dirty="0" err="1">
                <a:hlinkClick r:id="rId2"/>
              </a:rPr>
              <a:t>Emerg</a:t>
            </a:r>
            <a:r>
              <a:rPr lang="es-ES" sz="2400" dirty="0">
                <a:hlinkClick r:id="rId2"/>
              </a:rPr>
              <a:t> </a:t>
            </a:r>
            <a:r>
              <a:rPr lang="es-ES" sz="2400" dirty="0" err="1">
                <a:hlinkClick r:id="rId2"/>
              </a:rPr>
              <a:t>Med</a:t>
            </a:r>
            <a:r>
              <a:rPr lang="es-ES" sz="2400" dirty="0">
                <a:hlinkClick r:id="rId2"/>
              </a:rPr>
              <a:t> J. 2012 Feb;29(2):104-7</a:t>
            </a:r>
            <a:endParaRPr lang="es-ES" sz="2400" dirty="0"/>
          </a:p>
          <a:p>
            <a:endParaRPr lang="es-ES" sz="2400" dirty="0" smtClean="0"/>
          </a:p>
          <a:p>
            <a:r>
              <a:rPr lang="es-ES" sz="2400" dirty="0" smtClean="0"/>
              <a:t>Se recomienda la inmovilización de toda la columna con  </a:t>
            </a:r>
            <a:r>
              <a:rPr lang="es-ES" sz="2400" dirty="0" err="1" smtClean="0"/>
              <a:t>collarin</a:t>
            </a:r>
            <a:r>
              <a:rPr lang="es-ES" sz="2400" dirty="0" smtClean="0"/>
              <a:t>, tabla espinal larga e inmovilizadores laterales. Sin embargo, no existe suficiente evidencia para respaldar esa recomendación.</a:t>
            </a:r>
          </a:p>
          <a:p>
            <a:r>
              <a:rPr lang="es-ES" sz="2400" dirty="0" smtClean="0"/>
              <a:t>Este estudio analizó el cambio en el movimiento de la columna que produce la </a:t>
            </a:r>
            <a:r>
              <a:rPr lang="es-ES" sz="2400" dirty="0" smtClean="0"/>
              <a:t>colocación </a:t>
            </a:r>
            <a:r>
              <a:rPr lang="es-ES" sz="2400" dirty="0" smtClean="0"/>
              <a:t>de un </a:t>
            </a:r>
            <a:r>
              <a:rPr lang="es-ES" sz="2400" dirty="0" smtClean="0"/>
              <a:t>collarín </a:t>
            </a:r>
            <a:r>
              <a:rPr lang="es-ES" sz="2400" dirty="0" smtClean="0"/>
              <a:t>cervical, en pacientes ya inmovilizados con una tabla espinal larga e inmovilizadores laterales. Se evaluó el rango de movimiento activo de la columna.</a:t>
            </a:r>
          </a:p>
          <a:p>
            <a:r>
              <a:rPr lang="es-ES" sz="2400" dirty="0" smtClean="0">
                <a:solidFill>
                  <a:srgbClr val="FF0000"/>
                </a:solidFill>
              </a:rPr>
              <a:t>El estudio mostró que el </a:t>
            </a:r>
            <a:r>
              <a:rPr lang="es-ES" sz="2400" dirty="0" err="1" smtClean="0">
                <a:solidFill>
                  <a:srgbClr val="FF0000"/>
                </a:solidFill>
              </a:rPr>
              <a:t>collarin</a:t>
            </a:r>
            <a:r>
              <a:rPr lang="es-ES" sz="2400" dirty="0" smtClean="0">
                <a:solidFill>
                  <a:srgbClr val="FF0000"/>
                </a:solidFill>
              </a:rPr>
              <a:t> </a:t>
            </a:r>
            <a:r>
              <a:rPr lang="es-ES" sz="2400" dirty="0" smtClean="0">
                <a:solidFill>
                  <a:srgbClr val="FF0000"/>
                </a:solidFill>
              </a:rPr>
              <a:t>no aporta ninguna inmovilización de la columna cervical a los pacientes que ya están inmovilizados con tabla espinal larga e inmovilizadores laterales. Se demostró una disminución en la apertura bucal al utilizar el collar cervical.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635896" y="1600200"/>
            <a:ext cx="5050904" cy="4525963"/>
          </a:xfrm>
        </p:spPr>
        <p:txBody>
          <a:bodyPr>
            <a:normAutofit fontScale="85000" lnSpcReduction="20000"/>
          </a:bodyPr>
          <a:lstStyle/>
          <a:p>
            <a:pPr marL="411480">
              <a:spcAft>
                <a:spcPts val="0"/>
              </a:spcAft>
              <a:buFont typeface="Wingdings"/>
              <a:buChar char=""/>
              <a:defRPr/>
            </a:pPr>
            <a:r>
              <a:rPr lang="es-ES" dirty="0" smtClean="0"/>
              <a:t>Es visto como la prueba de atención traumatológica de buena calidad. </a:t>
            </a:r>
          </a:p>
          <a:p>
            <a:pPr marL="411480">
              <a:spcAft>
                <a:spcPts val="0"/>
              </a:spcAft>
              <a:buFont typeface="Wingdings"/>
              <a:buChar char=""/>
              <a:defRPr/>
            </a:pPr>
            <a:r>
              <a:rPr lang="es-ES" dirty="0" smtClean="0"/>
              <a:t>No hay servicio de ambulancias se atreva  a entregar un paciente sin un collarín cervical. </a:t>
            </a:r>
          </a:p>
          <a:p>
            <a:pPr marL="411480">
              <a:spcAft>
                <a:spcPts val="0"/>
              </a:spcAft>
              <a:buFont typeface="Wingdings"/>
              <a:buChar char=""/>
              <a:defRPr/>
            </a:pPr>
            <a:r>
              <a:rPr lang="es-ES" dirty="0" smtClean="0"/>
              <a:t>No se basa en el mecanismo de trauma o síntomas de los pacientes, sino que esté basada exclusivamente en el miedo a las críticas en el hospital. </a:t>
            </a:r>
          </a:p>
        </p:txBody>
      </p:sp>
      <p:sp>
        <p:nvSpPr>
          <p:cNvPr id="4" name="3 Título"/>
          <p:cNvSpPr>
            <a:spLocks noGrp="1"/>
          </p:cNvSpPr>
          <p:nvPr>
            <p:ph type="title"/>
          </p:nvPr>
        </p:nvSpPr>
        <p:spPr/>
        <p:txBody>
          <a:bodyPr/>
          <a:lstStyle/>
          <a:p>
            <a:r>
              <a:rPr lang="es-ES" b="1" dirty="0"/>
              <a:t>El dogma del </a:t>
            </a:r>
            <a:r>
              <a:rPr lang="es-ES" b="1" dirty="0" err="1"/>
              <a:t>collarin</a:t>
            </a:r>
            <a:r>
              <a:rPr lang="es-ES" b="1" dirty="0"/>
              <a:t> cervical</a:t>
            </a:r>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509" y="4077072"/>
            <a:ext cx="296227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09" y="1556792"/>
            <a:ext cx="3063395" cy="20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sz="2000" dirty="0" err="1" smtClean="0">
                <a:solidFill>
                  <a:schemeClr val="tx2">
                    <a:satMod val="200000"/>
                  </a:schemeClr>
                </a:solidFill>
              </a:rPr>
              <a:t>Benger</a:t>
            </a:r>
            <a:r>
              <a:rPr lang="es-ES" sz="2000" dirty="0" smtClean="0">
                <a:solidFill>
                  <a:schemeClr val="tx2">
                    <a:satMod val="200000"/>
                  </a:schemeClr>
                </a:solidFill>
              </a:rPr>
              <a:t> et al en el </a:t>
            </a:r>
            <a:r>
              <a:rPr lang="es-ES" sz="2000" dirty="0" err="1" smtClean="0">
                <a:solidFill>
                  <a:schemeClr val="tx2">
                    <a:satMod val="200000"/>
                  </a:schemeClr>
                </a:solidFill>
              </a:rPr>
              <a:t>Scandinavian</a:t>
            </a:r>
            <a:r>
              <a:rPr lang="es-ES" sz="2000" dirty="0" smtClean="0">
                <a:solidFill>
                  <a:schemeClr val="tx2">
                    <a:satMod val="200000"/>
                  </a:schemeClr>
                </a:solidFill>
              </a:rPr>
              <a:t> </a:t>
            </a:r>
            <a:r>
              <a:rPr lang="es-ES" sz="2000" dirty="0" err="1" smtClean="0">
                <a:solidFill>
                  <a:schemeClr val="tx2">
                    <a:satMod val="200000"/>
                  </a:schemeClr>
                </a:solidFill>
              </a:rPr>
              <a:t>Journal</a:t>
            </a:r>
            <a:r>
              <a:rPr lang="es-ES" sz="2000" dirty="0" smtClean="0">
                <a:solidFill>
                  <a:schemeClr val="tx2">
                    <a:satMod val="200000"/>
                  </a:schemeClr>
                </a:solidFill>
              </a:rPr>
              <a:t> of Trauma apunta a cuatro mitos del collar cervical:</a:t>
            </a:r>
            <a:endParaRPr lang="es-ES" sz="2000" dirty="0">
              <a:solidFill>
                <a:schemeClr val="tx2">
                  <a:satMod val="200000"/>
                </a:schemeClr>
              </a:solidFill>
            </a:endParaRPr>
          </a:p>
        </p:txBody>
      </p:sp>
      <p:sp>
        <p:nvSpPr>
          <p:cNvPr id="3" name="2 Marcador de contenido"/>
          <p:cNvSpPr>
            <a:spLocks noGrp="1"/>
          </p:cNvSpPr>
          <p:nvPr>
            <p:ph idx="1"/>
          </p:nvPr>
        </p:nvSpPr>
        <p:spPr/>
        <p:txBody>
          <a:bodyPr>
            <a:normAutofit fontScale="77500" lnSpcReduction="20000"/>
          </a:bodyPr>
          <a:lstStyle/>
          <a:p>
            <a:pPr marL="411480">
              <a:spcAft>
                <a:spcPts val="0"/>
              </a:spcAft>
              <a:buFont typeface="Wingdings"/>
              <a:buChar char=""/>
              <a:defRPr/>
            </a:pPr>
            <a:r>
              <a:rPr lang="es-ES" dirty="0" smtClean="0"/>
              <a:t>1. Los pacientes traumáticos pueden tener una lesión inestable de la columna cervical.</a:t>
            </a:r>
          </a:p>
          <a:p>
            <a:pPr marL="411480">
              <a:spcAft>
                <a:spcPts val="0"/>
              </a:spcAft>
              <a:buFont typeface="Wingdings"/>
              <a:buChar char=""/>
              <a:defRPr/>
            </a:pPr>
            <a:r>
              <a:rPr lang="es-ES" dirty="0" smtClean="0"/>
              <a:t>2. El movimiento adicional de la columna cervical podría causar daños a la médula espinal, más allá de que ya causada por el propio trauma inicial.</a:t>
            </a:r>
          </a:p>
          <a:p>
            <a:pPr marL="411480">
              <a:spcAft>
                <a:spcPts val="0"/>
              </a:spcAft>
              <a:buFont typeface="Wingdings"/>
              <a:buChar char=""/>
              <a:defRPr/>
            </a:pPr>
            <a:r>
              <a:rPr lang="es-ES" dirty="0" smtClean="0"/>
              <a:t>3. La aplicación de un collarín cervical </a:t>
            </a:r>
            <a:r>
              <a:rPr lang="es-ES" dirty="0" smtClean="0"/>
              <a:t>impide </a:t>
            </a:r>
            <a:r>
              <a:rPr lang="es-ES" dirty="0" smtClean="0"/>
              <a:t>movimientos potencialmente dañinos de la columna cervical.</a:t>
            </a:r>
          </a:p>
          <a:p>
            <a:pPr marL="411480">
              <a:spcAft>
                <a:spcPts val="0"/>
              </a:spcAft>
              <a:buFont typeface="Wingdings"/>
              <a:buChar char=""/>
              <a:defRPr/>
            </a:pPr>
            <a:r>
              <a:rPr lang="es-ES" dirty="0" smtClean="0"/>
              <a:t>4. La inmovilización de la columna cervical es una medida relativamente inofensiva, y por lo tanto se puede aplicar a un gran número de pacientes con un riesgo relativamente bajo de lesión "como medida de precaución".</a:t>
            </a:r>
          </a:p>
          <a:p>
            <a:pPr marL="411480">
              <a:spcAft>
                <a:spcPts val="0"/>
              </a:spcAft>
              <a:buFont typeface="Wingdings"/>
              <a:buChar char=""/>
              <a:defRPr/>
            </a:pPr>
            <a:endParaRPr lang="es-E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dirty="0" smtClean="0">
                <a:solidFill>
                  <a:schemeClr val="tx2">
                    <a:satMod val="200000"/>
                  </a:schemeClr>
                </a:solidFill>
              </a:rPr>
              <a:t>Respuesta:</a:t>
            </a:r>
            <a:endParaRPr lang="es-ES" dirty="0">
              <a:solidFill>
                <a:schemeClr val="tx2">
                  <a:satMod val="200000"/>
                </a:schemeClr>
              </a:solidFill>
            </a:endParaRPr>
          </a:p>
        </p:txBody>
      </p:sp>
      <p:sp>
        <p:nvSpPr>
          <p:cNvPr id="34818" name="2 Marcador de contenido"/>
          <p:cNvSpPr>
            <a:spLocks noGrp="1"/>
          </p:cNvSpPr>
          <p:nvPr>
            <p:ph idx="1"/>
          </p:nvPr>
        </p:nvSpPr>
        <p:spPr>
          <a:xfrm>
            <a:off x="323528" y="1268413"/>
            <a:ext cx="8425185" cy="5589587"/>
          </a:xfrm>
        </p:spPr>
        <p:txBody>
          <a:bodyPr/>
          <a:lstStyle/>
          <a:p>
            <a:r>
              <a:rPr lang="es-ES" sz="2000" b="1" dirty="0" smtClean="0"/>
              <a:t>Mito 1: pacientes lesionados pueden tener una lesión inestable de la columna cervical.</a:t>
            </a:r>
            <a:r>
              <a:rPr lang="es-ES" sz="2000" dirty="0" smtClean="0"/>
              <a:t/>
            </a:r>
            <a:br>
              <a:rPr lang="es-ES" sz="2000" dirty="0" smtClean="0"/>
            </a:br>
            <a:r>
              <a:rPr lang="es-ES" sz="2000" dirty="0" smtClean="0"/>
              <a:t>Por supuesto, sin embargo, la incidencia parece ser baja. En dos estudios en pacientes que se consideraban en alto riesgo de trauma en la cabeza y el cuello, encontraron una incidencia de 0,7% para la lesión significativa de la columna cervical.</a:t>
            </a:r>
          </a:p>
          <a:p>
            <a:r>
              <a:rPr lang="es-ES" sz="2000" b="1" dirty="0" smtClean="0"/>
              <a:t>Mito 2: El movimiento adicional puede causar lesiones adicionales.</a:t>
            </a:r>
            <a:r>
              <a:rPr lang="es-ES" sz="2000" dirty="0" smtClean="0"/>
              <a:t/>
            </a:r>
            <a:br>
              <a:rPr lang="es-ES" sz="2000" dirty="0" smtClean="0"/>
            </a:br>
            <a:r>
              <a:rPr lang="es-ES" sz="2000" dirty="0" smtClean="0"/>
              <a:t>Si el paciente está despierto, parece lógico pensar que el mismo protegerá su propia médula espinal, tal como protegería un brazo roto automáticamente. Manipulando cuidadosamente el cuello es poco probable que cause más daño. En una cohorte de pacientes con lesión vertebral cervical confirmada, el 8% de ellos no tenían su columna inmovilizada - pero el resultado no fue diferente</a:t>
            </a:r>
            <a:r>
              <a:rPr lang="es-ES" sz="2000" dirty="0"/>
              <a:t>. </a:t>
            </a:r>
            <a:endParaRPr lang="es-ES" sz="2000" dirty="0" smtClean="0"/>
          </a:p>
          <a:p>
            <a:r>
              <a:rPr lang="es-ES" sz="2000" dirty="0" smtClean="0"/>
              <a:t>En </a:t>
            </a:r>
            <a:r>
              <a:rPr lang="es-ES" sz="2000" dirty="0"/>
              <a:t>un estudio que comparó la incidencia de lesiones en el cuello en un país del primer mundo en el que se aplican los collarines cervicales, a un país del tercer mundo  sin ellos, no hubo diferencia en la incidencia de lesiones neurológicas de la columna cervical. </a:t>
            </a:r>
          </a:p>
          <a:p>
            <a:endParaRPr lang="es-ES" sz="2000" dirty="0" smtClean="0"/>
          </a:p>
          <a:p>
            <a:endParaRPr lang="es-ES" sz="20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dirty="0" smtClean="0">
                <a:solidFill>
                  <a:schemeClr val="tx2">
                    <a:satMod val="200000"/>
                  </a:schemeClr>
                </a:solidFill>
              </a:rPr>
              <a:t>Respuesta:</a:t>
            </a:r>
            <a:endParaRPr lang="es-ES" dirty="0">
              <a:solidFill>
                <a:schemeClr val="tx2">
                  <a:satMod val="200000"/>
                </a:schemeClr>
              </a:solidFill>
            </a:endParaRPr>
          </a:p>
        </p:txBody>
      </p:sp>
      <p:sp>
        <p:nvSpPr>
          <p:cNvPr id="35842" name="2 Marcador de contenido"/>
          <p:cNvSpPr>
            <a:spLocks noGrp="1"/>
          </p:cNvSpPr>
          <p:nvPr>
            <p:ph idx="1"/>
          </p:nvPr>
        </p:nvSpPr>
        <p:spPr>
          <a:xfrm>
            <a:off x="251520" y="1268413"/>
            <a:ext cx="8497193" cy="1152475"/>
          </a:xfrm>
        </p:spPr>
        <p:txBody>
          <a:bodyPr/>
          <a:lstStyle/>
          <a:p>
            <a:r>
              <a:rPr lang="es-ES" sz="2000" b="1" dirty="0" smtClean="0"/>
              <a:t>Mito 3:. El collar cervical restringe el movimiento del cuello</a:t>
            </a:r>
            <a:r>
              <a:rPr lang="es-ES" sz="2000" dirty="0" smtClean="0"/>
              <a:t/>
            </a:r>
            <a:br>
              <a:rPr lang="es-ES" sz="2000" dirty="0" smtClean="0"/>
            </a:br>
            <a:r>
              <a:rPr lang="es-ES" sz="2000" dirty="0" smtClean="0"/>
              <a:t>Todo el mundo que ha trabajado con pacientes traumatizados sabe el collar no estabiliza el cuello totalmente. </a:t>
            </a:r>
          </a:p>
        </p:txBody>
      </p:sp>
      <p:sp>
        <p:nvSpPr>
          <p:cNvPr id="3" name="2 Rectángulo"/>
          <p:cNvSpPr/>
          <p:nvPr/>
        </p:nvSpPr>
        <p:spPr>
          <a:xfrm>
            <a:off x="683568" y="4005064"/>
            <a:ext cx="7920880" cy="1231106"/>
          </a:xfrm>
          <a:prstGeom prst="rect">
            <a:avLst/>
          </a:prstGeom>
        </p:spPr>
        <p:txBody>
          <a:bodyPr wrap="square">
            <a:spAutoFit/>
          </a:bodyPr>
          <a:lstStyle/>
          <a:p>
            <a:r>
              <a:rPr lang="es-ES" dirty="0"/>
              <a:t>Si las lesiones de la columna vertebral no son tan comunes, </a:t>
            </a:r>
          </a:p>
          <a:p>
            <a:r>
              <a:rPr lang="es-ES" dirty="0"/>
              <a:t>Si los collarines cervicales realmente no inmovilizan el cuello </a:t>
            </a:r>
          </a:p>
          <a:p>
            <a:r>
              <a:rPr lang="es-ES" dirty="0"/>
              <a:t>Si nunca se ha demostrado que afecten al resultado </a:t>
            </a:r>
          </a:p>
          <a:p>
            <a:r>
              <a:rPr lang="es-ES" sz="2000" dirty="0"/>
              <a:t>¿</a:t>
            </a:r>
            <a:r>
              <a:rPr lang="es-ES" dirty="0"/>
              <a:t>Por que no los guardamos en el armario...?</a:t>
            </a:r>
          </a:p>
        </p:txBody>
      </p:sp>
      <p:sp>
        <p:nvSpPr>
          <p:cNvPr id="4" name="3 CuadroTexto"/>
          <p:cNvSpPr txBox="1"/>
          <p:nvPr/>
        </p:nvSpPr>
        <p:spPr>
          <a:xfrm>
            <a:off x="3059832" y="3212976"/>
            <a:ext cx="1915909" cy="369332"/>
          </a:xfrm>
          <a:prstGeom prst="rect">
            <a:avLst/>
          </a:prstGeom>
          <a:noFill/>
        </p:spPr>
        <p:txBody>
          <a:bodyPr wrap="none" rtlCol="0">
            <a:spAutoFit/>
          </a:bodyPr>
          <a:lstStyle/>
          <a:p>
            <a:r>
              <a:rPr lang="es-ES_tradnl" dirty="0" smtClean="0"/>
              <a:t>Bueno, bueno….</a:t>
            </a:r>
            <a:endParaRPr lang="es-E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endParaRPr lang="es-ES" dirty="0">
              <a:solidFill>
                <a:schemeClr val="tx2">
                  <a:satMod val="200000"/>
                </a:schemeClr>
              </a:solidFill>
            </a:endParaRPr>
          </a:p>
        </p:txBody>
      </p:sp>
      <p:sp>
        <p:nvSpPr>
          <p:cNvPr id="37890" name="2 Marcador de contenido"/>
          <p:cNvSpPr>
            <a:spLocks noGrp="1"/>
          </p:cNvSpPr>
          <p:nvPr>
            <p:ph idx="1"/>
          </p:nvPr>
        </p:nvSpPr>
        <p:spPr/>
        <p:txBody>
          <a:bodyPr>
            <a:normAutofit/>
          </a:bodyPr>
          <a:lstStyle/>
          <a:p>
            <a:r>
              <a:rPr lang="es-ES" sz="2000" b="1" dirty="0" smtClean="0"/>
              <a:t>Mito 4: Como es inofensivo….</a:t>
            </a:r>
            <a:r>
              <a:rPr lang="es-ES" sz="2000" dirty="0" smtClean="0"/>
              <a:t/>
            </a:r>
            <a:br>
              <a:rPr lang="es-ES" sz="2000" dirty="0" smtClean="0"/>
            </a:br>
            <a:r>
              <a:rPr lang="es-ES" sz="2000" dirty="0" smtClean="0"/>
              <a:t>Pero ¿es el collar cervical seguro? Debido a la presión sobre las venas yugulares y la </a:t>
            </a:r>
            <a:r>
              <a:rPr lang="es-ES" sz="2000" dirty="0" err="1" smtClean="0"/>
              <a:t>disminucion</a:t>
            </a:r>
            <a:r>
              <a:rPr lang="es-ES" sz="2000" dirty="0" smtClean="0"/>
              <a:t> del retorno venoso, aumenta la PIC. </a:t>
            </a:r>
            <a:r>
              <a:rPr lang="es-ES" sz="2000" dirty="0" err="1" smtClean="0"/>
              <a:t>Osea</a:t>
            </a:r>
            <a:r>
              <a:rPr lang="es-ES" sz="2000" dirty="0" smtClean="0"/>
              <a:t> que ojo en el TCE</a:t>
            </a:r>
          </a:p>
          <a:p>
            <a:r>
              <a:rPr lang="es-ES" sz="2000" dirty="0" smtClean="0"/>
              <a:t>Pero en  pacientes con una fractura de la columna cervical real , sin duda </a:t>
            </a:r>
            <a:r>
              <a:rPr lang="es-ES" sz="2000" dirty="0"/>
              <a:t>s</a:t>
            </a:r>
            <a:r>
              <a:rPr lang="es-ES" sz="2000" dirty="0" smtClean="0"/>
              <a:t>erán efectivos. En un estudio en cadáveres  donde se infligieron lesiones en el cuello y luego se colocó un </a:t>
            </a:r>
            <a:r>
              <a:rPr lang="es-ES" sz="2000" dirty="0" err="1" smtClean="0"/>
              <a:t>collarin</a:t>
            </a:r>
            <a:r>
              <a:rPr lang="es-ES" sz="2000" dirty="0" smtClean="0"/>
              <a:t> </a:t>
            </a:r>
            <a:r>
              <a:rPr lang="es-ES" sz="2000" dirty="0" err="1" smtClean="0"/>
              <a:t>semi</a:t>
            </a:r>
            <a:r>
              <a:rPr lang="es-ES" sz="2000" dirty="0" smtClean="0"/>
              <a:t> rígido, los estudios radiológicos mostraron un incrementó  de la fractura en más de 7 mm! La conclusión fue que un collar cervical en estos pacientes, probablemente empeoró la lesión en el cuello. </a:t>
            </a:r>
          </a:p>
          <a:p>
            <a:r>
              <a:rPr lang="es-ES" sz="2000" dirty="0" smtClean="0"/>
              <a:t>El collarín dificulta el manejo de las vía </a:t>
            </a:r>
            <a:r>
              <a:rPr lang="es-ES" sz="2000" dirty="0" err="1" smtClean="0"/>
              <a:t>aerea</a:t>
            </a:r>
            <a:r>
              <a:rPr lang="es-ES" sz="2000" dirty="0" smtClean="0"/>
              <a:t>, y aumenta el riesgo de aspiración del paciente que </a:t>
            </a:r>
            <a:r>
              <a:rPr lang="es-ES" sz="2000" dirty="0" err="1" smtClean="0"/>
              <a:t>vómita</a:t>
            </a:r>
            <a:r>
              <a:rPr lang="es-ES" sz="2000" dirty="0" smtClean="0"/>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b="1" dirty="0" smtClean="0">
                <a:solidFill>
                  <a:schemeClr val="tx2">
                    <a:satMod val="200000"/>
                  </a:schemeClr>
                </a:solidFill>
              </a:rPr>
              <a:t>Así que, ¿dónde está el lado positivo?</a:t>
            </a:r>
            <a:endParaRPr lang="es-ES" dirty="0">
              <a:solidFill>
                <a:schemeClr val="tx2">
                  <a:satMod val="200000"/>
                </a:schemeClr>
              </a:solidFill>
            </a:endParaRPr>
          </a:p>
        </p:txBody>
      </p:sp>
      <p:sp>
        <p:nvSpPr>
          <p:cNvPr id="3" name="2 Marcador de contenido"/>
          <p:cNvSpPr>
            <a:spLocks noGrp="1"/>
          </p:cNvSpPr>
          <p:nvPr>
            <p:ph idx="1"/>
          </p:nvPr>
        </p:nvSpPr>
        <p:spPr/>
        <p:txBody>
          <a:bodyPr>
            <a:normAutofit fontScale="70000" lnSpcReduction="20000"/>
          </a:bodyPr>
          <a:lstStyle/>
          <a:p>
            <a:pPr marL="411480">
              <a:spcAft>
                <a:spcPts val="0"/>
              </a:spcAft>
              <a:buFont typeface="Wingdings"/>
              <a:buChar char=""/>
              <a:defRPr/>
            </a:pPr>
            <a:r>
              <a:rPr lang="es-ES" sz="4200" dirty="0" err="1" smtClean="0"/>
              <a:t>Benger</a:t>
            </a:r>
            <a:r>
              <a:rPr lang="es-ES" sz="4200" dirty="0" smtClean="0"/>
              <a:t> piensa que los collarines cervicales sólo se deben aplicar en un paciente inconsciente donde se tiene un alto grado de sospecha de fractura de la columna cervical. </a:t>
            </a:r>
          </a:p>
          <a:p>
            <a:pPr marL="411480">
              <a:spcAft>
                <a:spcPts val="0"/>
              </a:spcAft>
              <a:buFont typeface="Wingdings"/>
              <a:buChar char=""/>
              <a:defRPr/>
            </a:pPr>
            <a:r>
              <a:rPr lang="es-ES" sz="4200" dirty="0" smtClean="0"/>
              <a:t>Para el paciente con una alta sospecha de lesión en la columna, se requiere un manejo cuidadoso, pero no un collarín cervical. Para el resto de los pacientes de trauma, lo importante es el manejo de la vía aérea, de la ventilación….</a:t>
            </a:r>
          </a:p>
          <a:p>
            <a:pPr marL="411480" fontAlgn="auto">
              <a:spcAft>
                <a:spcPts val="0"/>
              </a:spcAft>
              <a:buFont typeface="Wingdings"/>
              <a:buChar char=""/>
              <a:defRPr/>
            </a:pPr>
            <a:endParaRPr lang="es-E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endParaRPr lang="es-ES">
              <a:solidFill>
                <a:schemeClr val="tx2">
                  <a:satMod val="200000"/>
                </a:schemeClr>
              </a:solidFill>
            </a:endParaRPr>
          </a:p>
        </p:txBody>
      </p:sp>
      <p:sp>
        <p:nvSpPr>
          <p:cNvPr id="3" name="2 Marcador de contenido"/>
          <p:cNvSpPr>
            <a:spLocks noGrp="1"/>
          </p:cNvSpPr>
          <p:nvPr>
            <p:ph idx="1"/>
          </p:nvPr>
        </p:nvSpPr>
        <p:spPr/>
        <p:txBody>
          <a:bodyPr>
            <a:normAutofit fontScale="62500" lnSpcReduction="20000"/>
          </a:bodyPr>
          <a:lstStyle/>
          <a:p>
            <a:pPr marL="411480">
              <a:spcAft>
                <a:spcPts val="0"/>
              </a:spcAft>
              <a:buFont typeface="Wingdings"/>
              <a:buChar char=""/>
              <a:defRPr/>
            </a:pPr>
            <a:r>
              <a:rPr lang="es-ES" i="1" dirty="0" err="1" smtClean="0">
                <a:hlinkClick r:id="rId2"/>
              </a:rPr>
              <a:t>Benger</a:t>
            </a:r>
            <a:r>
              <a:rPr lang="es-ES" i="1" dirty="0" smtClean="0">
                <a:hlinkClick r:id="rId2"/>
              </a:rPr>
              <a:t> et al. </a:t>
            </a:r>
            <a:r>
              <a:rPr lang="es-ES" i="1" dirty="0" err="1" smtClean="0">
                <a:hlinkClick r:id="rId2"/>
              </a:rPr>
              <a:t>Why</a:t>
            </a:r>
            <a:r>
              <a:rPr lang="es-ES" i="1" dirty="0" smtClean="0">
                <a:hlinkClick r:id="rId2"/>
              </a:rPr>
              <a:t> do </a:t>
            </a:r>
            <a:r>
              <a:rPr lang="es-ES" i="1" dirty="0" err="1" smtClean="0">
                <a:hlinkClick r:id="rId2"/>
              </a:rPr>
              <a:t>we</a:t>
            </a:r>
            <a:r>
              <a:rPr lang="es-ES" i="1" dirty="0" smtClean="0">
                <a:hlinkClick r:id="rId2"/>
              </a:rPr>
              <a:t> </a:t>
            </a:r>
            <a:r>
              <a:rPr lang="es-ES" i="1" dirty="0" err="1" smtClean="0">
                <a:hlinkClick r:id="rId2"/>
              </a:rPr>
              <a:t>put</a:t>
            </a:r>
            <a:r>
              <a:rPr lang="es-ES" i="1" dirty="0" smtClean="0">
                <a:hlinkClick r:id="rId2"/>
              </a:rPr>
              <a:t> cervical </a:t>
            </a:r>
            <a:r>
              <a:rPr lang="es-ES" i="1" dirty="0" err="1" smtClean="0">
                <a:hlinkClick r:id="rId2"/>
              </a:rPr>
              <a:t>collars</a:t>
            </a:r>
            <a:r>
              <a:rPr lang="es-ES" i="1" dirty="0" smtClean="0">
                <a:hlinkClick r:id="rId2"/>
              </a:rPr>
              <a:t> </a:t>
            </a:r>
            <a:r>
              <a:rPr lang="es-ES" i="1" dirty="0" err="1" smtClean="0">
                <a:hlinkClick r:id="rId2"/>
              </a:rPr>
              <a:t>on</a:t>
            </a:r>
            <a:r>
              <a:rPr lang="es-ES" i="1" dirty="0" smtClean="0">
                <a:hlinkClick r:id="rId2"/>
              </a:rPr>
              <a:t> </a:t>
            </a:r>
            <a:r>
              <a:rPr lang="es-ES" i="1" dirty="0" err="1" smtClean="0">
                <a:hlinkClick r:id="rId2"/>
              </a:rPr>
              <a:t>conscious</a:t>
            </a:r>
            <a:r>
              <a:rPr lang="es-ES" i="1" dirty="0" smtClean="0">
                <a:hlinkClick r:id="rId2"/>
              </a:rPr>
              <a:t> trauma </a:t>
            </a:r>
            <a:r>
              <a:rPr lang="es-ES" i="1" dirty="0" err="1" smtClean="0">
                <a:hlinkClick r:id="rId2"/>
              </a:rPr>
              <a:t>patients</a:t>
            </a:r>
            <a:r>
              <a:rPr lang="es-ES" i="1" dirty="0" smtClean="0">
                <a:hlinkClick r:id="rId2"/>
              </a:rPr>
              <a:t>? SJTREM, 2009. Full </a:t>
            </a:r>
            <a:r>
              <a:rPr lang="es-ES" i="1" dirty="0" err="1" smtClean="0">
                <a:hlinkClick r:id="rId2"/>
              </a:rPr>
              <a:t>text</a:t>
            </a:r>
            <a:r>
              <a:rPr lang="es-ES" i="1" dirty="0" smtClean="0">
                <a:hlinkClick r:id="rId2"/>
              </a:rPr>
              <a:t>.</a:t>
            </a:r>
            <a:endParaRPr lang="es-ES" dirty="0" smtClean="0"/>
          </a:p>
          <a:p>
            <a:pPr marL="411480">
              <a:spcAft>
                <a:spcPts val="0"/>
              </a:spcAft>
              <a:buFont typeface="Wingdings"/>
              <a:buChar char=""/>
              <a:defRPr/>
            </a:pPr>
            <a:r>
              <a:rPr lang="es-ES" i="1" dirty="0" err="1" smtClean="0">
                <a:hlinkClick r:id="rId3"/>
              </a:rPr>
              <a:t>Prehospital</a:t>
            </a:r>
            <a:r>
              <a:rPr lang="es-ES" i="1" dirty="0" smtClean="0">
                <a:hlinkClick r:id="rId3"/>
              </a:rPr>
              <a:t> use of cervical </a:t>
            </a:r>
            <a:r>
              <a:rPr lang="es-ES" i="1" dirty="0" err="1" smtClean="0">
                <a:hlinkClick r:id="rId3"/>
              </a:rPr>
              <a:t>collars</a:t>
            </a:r>
            <a:r>
              <a:rPr lang="es-ES" i="1" dirty="0" smtClean="0">
                <a:hlinkClick r:id="rId3"/>
              </a:rPr>
              <a:t> in trauma </a:t>
            </a:r>
            <a:r>
              <a:rPr lang="es-ES" i="1" dirty="0" err="1" smtClean="0">
                <a:hlinkClick r:id="rId3"/>
              </a:rPr>
              <a:t>patients</a:t>
            </a:r>
            <a:r>
              <a:rPr lang="es-ES" i="1" dirty="0" smtClean="0">
                <a:hlinkClick r:id="rId3"/>
              </a:rPr>
              <a:t> – a </a:t>
            </a:r>
            <a:r>
              <a:rPr lang="es-ES" i="1" dirty="0" err="1" smtClean="0">
                <a:hlinkClick r:id="rId3"/>
              </a:rPr>
              <a:t>critical</a:t>
            </a:r>
            <a:r>
              <a:rPr lang="es-ES" i="1" dirty="0" smtClean="0">
                <a:hlinkClick r:id="rId3"/>
              </a:rPr>
              <a:t> </a:t>
            </a:r>
            <a:r>
              <a:rPr lang="es-ES" i="1" dirty="0" err="1" smtClean="0">
                <a:hlinkClick r:id="rId3"/>
              </a:rPr>
              <a:t>review</a:t>
            </a:r>
            <a:r>
              <a:rPr lang="es-ES" i="1" dirty="0" smtClean="0">
                <a:hlinkClick r:id="rId3"/>
              </a:rPr>
              <a:t>, J </a:t>
            </a:r>
            <a:r>
              <a:rPr lang="es-ES" i="1" dirty="0" err="1" smtClean="0">
                <a:hlinkClick r:id="rId3"/>
              </a:rPr>
              <a:t>Neurotrauma</a:t>
            </a:r>
            <a:r>
              <a:rPr lang="es-ES" i="1" dirty="0" smtClean="0">
                <a:hlinkClick r:id="rId3"/>
              </a:rPr>
              <a:t>, 2013. Co-</a:t>
            </a:r>
            <a:r>
              <a:rPr lang="es-ES" i="1" dirty="0" err="1" smtClean="0">
                <a:hlinkClick r:id="rId3"/>
              </a:rPr>
              <a:t>written</a:t>
            </a:r>
            <a:r>
              <a:rPr lang="es-ES" i="1" dirty="0" smtClean="0">
                <a:hlinkClick r:id="rId3"/>
              </a:rPr>
              <a:t> </a:t>
            </a:r>
            <a:r>
              <a:rPr lang="es-ES" i="1" dirty="0" err="1" smtClean="0">
                <a:hlinkClick r:id="rId3"/>
              </a:rPr>
              <a:t>by</a:t>
            </a:r>
            <a:r>
              <a:rPr lang="es-ES" i="1" dirty="0" smtClean="0">
                <a:hlinkClick r:id="rId3"/>
              </a:rPr>
              <a:t> </a:t>
            </a:r>
            <a:r>
              <a:rPr lang="es-ES" i="1" dirty="0" err="1" smtClean="0">
                <a:hlinkClick r:id="rId3"/>
              </a:rPr>
              <a:t>Helge</a:t>
            </a:r>
            <a:r>
              <a:rPr lang="es-ES" i="1" dirty="0" smtClean="0">
                <a:hlinkClick r:id="rId3"/>
              </a:rPr>
              <a:t> </a:t>
            </a:r>
            <a:r>
              <a:rPr lang="es-ES" i="1" dirty="0" err="1" smtClean="0">
                <a:hlinkClick r:id="rId3"/>
              </a:rPr>
              <a:t>Asbjørnsen</a:t>
            </a:r>
            <a:r>
              <a:rPr lang="es-ES" i="1" dirty="0" smtClean="0">
                <a:hlinkClick r:id="rId3"/>
              </a:rPr>
              <a:t>.</a:t>
            </a:r>
            <a:endParaRPr lang="es-ES" dirty="0" smtClean="0"/>
          </a:p>
          <a:p>
            <a:pPr marL="411480">
              <a:spcAft>
                <a:spcPts val="0"/>
              </a:spcAft>
              <a:buFont typeface="Wingdings"/>
              <a:buChar char=""/>
              <a:defRPr/>
            </a:pPr>
            <a:r>
              <a:rPr lang="es-ES" i="1" dirty="0" smtClean="0">
                <a:hlinkClick r:id="rId4"/>
              </a:rPr>
              <a:t>Stone et al. </a:t>
            </a:r>
            <a:r>
              <a:rPr lang="es-ES" i="1" dirty="0" err="1" smtClean="0">
                <a:hlinkClick r:id="rId4"/>
              </a:rPr>
              <a:t>The</a:t>
            </a:r>
            <a:r>
              <a:rPr lang="es-ES" i="1" dirty="0" smtClean="0">
                <a:hlinkClick r:id="rId4"/>
              </a:rPr>
              <a:t> </a:t>
            </a:r>
            <a:r>
              <a:rPr lang="es-ES" i="1" dirty="0" err="1" smtClean="0">
                <a:hlinkClick r:id="rId4"/>
              </a:rPr>
              <a:t>Effect</a:t>
            </a:r>
            <a:r>
              <a:rPr lang="es-ES" i="1" dirty="0" smtClean="0">
                <a:hlinkClick r:id="rId4"/>
              </a:rPr>
              <a:t> of </a:t>
            </a:r>
            <a:r>
              <a:rPr lang="es-ES" i="1" dirty="0" err="1" smtClean="0">
                <a:hlinkClick r:id="rId4"/>
              </a:rPr>
              <a:t>Rigid</a:t>
            </a:r>
            <a:r>
              <a:rPr lang="es-ES" i="1" dirty="0" smtClean="0">
                <a:hlinkClick r:id="rId4"/>
              </a:rPr>
              <a:t> Cervical Collar </a:t>
            </a:r>
            <a:r>
              <a:rPr lang="es-ES" i="1" dirty="0" err="1" smtClean="0">
                <a:hlinkClick r:id="rId4"/>
              </a:rPr>
              <a:t>on</a:t>
            </a:r>
            <a:r>
              <a:rPr lang="es-ES" i="1" dirty="0" smtClean="0">
                <a:hlinkClick r:id="rId4"/>
              </a:rPr>
              <a:t> </a:t>
            </a:r>
            <a:r>
              <a:rPr lang="es-ES" i="1" dirty="0" err="1" smtClean="0">
                <a:hlinkClick r:id="rId4"/>
              </a:rPr>
              <a:t>Internal</a:t>
            </a:r>
            <a:r>
              <a:rPr lang="es-ES" i="1" dirty="0" smtClean="0">
                <a:hlinkClick r:id="rId4"/>
              </a:rPr>
              <a:t> </a:t>
            </a:r>
            <a:r>
              <a:rPr lang="es-ES" i="1" dirty="0" err="1" smtClean="0">
                <a:hlinkClick r:id="rId4"/>
              </a:rPr>
              <a:t>Jugular</a:t>
            </a:r>
            <a:r>
              <a:rPr lang="es-ES" i="1" dirty="0" smtClean="0">
                <a:hlinkClick r:id="rId4"/>
              </a:rPr>
              <a:t> </a:t>
            </a:r>
            <a:r>
              <a:rPr lang="es-ES" i="1" dirty="0" err="1" smtClean="0">
                <a:hlinkClick r:id="rId4"/>
              </a:rPr>
              <a:t>Vein</a:t>
            </a:r>
            <a:r>
              <a:rPr lang="es-ES" i="1" dirty="0" smtClean="0">
                <a:hlinkClick r:id="rId4"/>
              </a:rPr>
              <a:t> </a:t>
            </a:r>
            <a:r>
              <a:rPr lang="es-ES" i="1" dirty="0" err="1" smtClean="0">
                <a:hlinkClick r:id="rId4"/>
              </a:rPr>
              <a:t>Dimensions</a:t>
            </a:r>
            <a:r>
              <a:rPr lang="es-ES" i="1" dirty="0" smtClean="0">
                <a:hlinkClick r:id="rId4"/>
              </a:rPr>
              <a:t>, </a:t>
            </a:r>
            <a:r>
              <a:rPr lang="es-ES" i="1" dirty="0" err="1" smtClean="0">
                <a:hlinkClick r:id="rId4"/>
              </a:rPr>
              <a:t>Acad</a:t>
            </a:r>
            <a:r>
              <a:rPr lang="es-ES" i="1" dirty="0" smtClean="0">
                <a:hlinkClick r:id="rId4"/>
              </a:rPr>
              <a:t> </a:t>
            </a:r>
            <a:r>
              <a:rPr lang="es-ES" i="1" dirty="0" err="1" smtClean="0">
                <a:hlinkClick r:id="rId4"/>
              </a:rPr>
              <a:t>Emerg</a:t>
            </a:r>
            <a:r>
              <a:rPr lang="es-ES" i="1" dirty="0" smtClean="0">
                <a:hlinkClick r:id="rId4"/>
              </a:rPr>
              <a:t> </a:t>
            </a:r>
            <a:r>
              <a:rPr lang="es-ES" i="1" dirty="0" err="1" smtClean="0">
                <a:hlinkClick r:id="rId4"/>
              </a:rPr>
              <a:t>Med</a:t>
            </a:r>
            <a:r>
              <a:rPr lang="es-ES" i="1" dirty="0" smtClean="0">
                <a:hlinkClick r:id="rId4"/>
              </a:rPr>
              <a:t>, 2010.</a:t>
            </a:r>
            <a:endParaRPr lang="es-ES" dirty="0" smtClean="0"/>
          </a:p>
          <a:p>
            <a:pPr marL="411480">
              <a:spcAft>
                <a:spcPts val="0"/>
              </a:spcAft>
              <a:buFont typeface="Wingdings"/>
              <a:buChar char=""/>
              <a:defRPr/>
            </a:pPr>
            <a:r>
              <a:rPr lang="es-ES" i="1" dirty="0" err="1" smtClean="0">
                <a:hlinkClick r:id="rId5"/>
              </a:rPr>
              <a:t>Mobbs</a:t>
            </a:r>
            <a:r>
              <a:rPr lang="es-ES" i="1" dirty="0" smtClean="0">
                <a:hlinkClick r:id="rId5"/>
              </a:rPr>
              <a:t> et al. </a:t>
            </a:r>
            <a:r>
              <a:rPr lang="es-ES" i="1" dirty="0" err="1" smtClean="0">
                <a:hlinkClick r:id="rId5"/>
              </a:rPr>
              <a:t>Effect</a:t>
            </a:r>
            <a:r>
              <a:rPr lang="es-ES" i="1" dirty="0" smtClean="0">
                <a:hlinkClick r:id="rId5"/>
              </a:rPr>
              <a:t> of cervical </a:t>
            </a:r>
            <a:r>
              <a:rPr lang="es-ES" i="1" dirty="0" err="1" smtClean="0">
                <a:hlinkClick r:id="rId5"/>
              </a:rPr>
              <a:t>hard</a:t>
            </a:r>
            <a:r>
              <a:rPr lang="es-ES" i="1" dirty="0" smtClean="0">
                <a:hlinkClick r:id="rId5"/>
              </a:rPr>
              <a:t> collar </a:t>
            </a:r>
            <a:r>
              <a:rPr lang="es-ES" i="1" dirty="0" err="1" smtClean="0">
                <a:hlinkClick r:id="rId5"/>
              </a:rPr>
              <a:t>on</a:t>
            </a:r>
            <a:r>
              <a:rPr lang="es-ES" i="1" dirty="0" smtClean="0">
                <a:hlinkClick r:id="rId5"/>
              </a:rPr>
              <a:t> </a:t>
            </a:r>
            <a:r>
              <a:rPr lang="es-ES" i="1" dirty="0" err="1" smtClean="0">
                <a:hlinkClick r:id="rId5"/>
              </a:rPr>
              <a:t>intracranial</a:t>
            </a:r>
            <a:r>
              <a:rPr lang="es-ES" i="1" dirty="0" smtClean="0">
                <a:hlinkClick r:id="rId5"/>
              </a:rPr>
              <a:t> </a:t>
            </a:r>
            <a:r>
              <a:rPr lang="es-ES" i="1" dirty="0" err="1" smtClean="0">
                <a:hlinkClick r:id="rId5"/>
              </a:rPr>
              <a:t>pressure</a:t>
            </a:r>
            <a:r>
              <a:rPr lang="es-ES" i="1" dirty="0" smtClean="0">
                <a:hlinkClick r:id="rId5"/>
              </a:rPr>
              <a:t> </a:t>
            </a:r>
            <a:r>
              <a:rPr lang="es-ES" i="1" dirty="0" err="1" smtClean="0">
                <a:hlinkClick r:id="rId5"/>
              </a:rPr>
              <a:t>after</a:t>
            </a:r>
            <a:r>
              <a:rPr lang="es-ES" i="1" dirty="0" smtClean="0">
                <a:hlinkClick r:id="rId5"/>
              </a:rPr>
              <a:t> head </a:t>
            </a:r>
            <a:r>
              <a:rPr lang="es-ES" i="1" dirty="0" err="1" smtClean="0">
                <a:hlinkClick r:id="rId5"/>
              </a:rPr>
              <a:t>injury</a:t>
            </a:r>
            <a:r>
              <a:rPr lang="es-ES" i="1" dirty="0" smtClean="0">
                <a:hlinkClick r:id="rId5"/>
              </a:rPr>
              <a:t>, ANZ J </a:t>
            </a:r>
            <a:r>
              <a:rPr lang="es-ES" i="1" dirty="0" err="1" smtClean="0">
                <a:hlinkClick r:id="rId5"/>
              </a:rPr>
              <a:t>Surg</a:t>
            </a:r>
            <a:r>
              <a:rPr lang="es-ES" i="1" dirty="0" smtClean="0">
                <a:hlinkClick r:id="rId5"/>
              </a:rPr>
              <a:t>, 2002.</a:t>
            </a:r>
            <a:endParaRPr lang="es-ES" dirty="0" smtClean="0"/>
          </a:p>
          <a:p>
            <a:pPr marL="411480">
              <a:spcAft>
                <a:spcPts val="0"/>
              </a:spcAft>
              <a:buFont typeface="Wingdings"/>
              <a:buChar char=""/>
              <a:defRPr/>
            </a:pPr>
            <a:r>
              <a:rPr lang="es-ES" i="1" dirty="0" err="1" smtClean="0">
                <a:hlinkClick r:id="rId6"/>
              </a:rPr>
              <a:t>Hauswald</a:t>
            </a:r>
            <a:r>
              <a:rPr lang="es-ES" i="1" dirty="0" smtClean="0">
                <a:hlinkClick r:id="rId6"/>
              </a:rPr>
              <a:t> et al. </a:t>
            </a:r>
            <a:r>
              <a:rPr lang="es-ES" i="1" dirty="0" err="1" smtClean="0">
                <a:hlinkClick r:id="rId6"/>
              </a:rPr>
              <a:t>Out</a:t>
            </a:r>
            <a:r>
              <a:rPr lang="es-ES" i="1" dirty="0" smtClean="0">
                <a:hlinkClick r:id="rId6"/>
              </a:rPr>
              <a:t>-of-hospital </a:t>
            </a:r>
            <a:r>
              <a:rPr lang="es-ES" i="1" dirty="0" err="1" smtClean="0">
                <a:hlinkClick r:id="rId6"/>
              </a:rPr>
              <a:t>Spinal</a:t>
            </a:r>
            <a:r>
              <a:rPr lang="es-ES" i="1" dirty="0" smtClean="0">
                <a:hlinkClick r:id="rId6"/>
              </a:rPr>
              <a:t> </a:t>
            </a:r>
            <a:r>
              <a:rPr lang="es-ES" i="1" dirty="0" err="1" smtClean="0">
                <a:hlinkClick r:id="rId6"/>
              </a:rPr>
              <a:t>Immobilization</a:t>
            </a:r>
            <a:r>
              <a:rPr lang="es-ES" i="1" dirty="0" smtClean="0">
                <a:hlinkClick r:id="rId6"/>
              </a:rPr>
              <a:t>: </a:t>
            </a:r>
            <a:r>
              <a:rPr lang="es-ES" i="1" dirty="0" err="1" smtClean="0">
                <a:hlinkClick r:id="rId6"/>
              </a:rPr>
              <a:t>Its</a:t>
            </a:r>
            <a:r>
              <a:rPr lang="es-ES" i="1" dirty="0" smtClean="0">
                <a:hlinkClick r:id="rId6"/>
              </a:rPr>
              <a:t> </a:t>
            </a:r>
            <a:r>
              <a:rPr lang="es-ES" i="1" dirty="0" err="1" smtClean="0">
                <a:hlinkClick r:id="rId6"/>
              </a:rPr>
              <a:t>Effect</a:t>
            </a:r>
            <a:r>
              <a:rPr lang="es-ES" i="1" dirty="0" smtClean="0">
                <a:hlinkClick r:id="rId6"/>
              </a:rPr>
              <a:t> </a:t>
            </a:r>
            <a:r>
              <a:rPr lang="es-ES" i="1" dirty="0" err="1" smtClean="0">
                <a:hlinkClick r:id="rId6"/>
              </a:rPr>
              <a:t>on</a:t>
            </a:r>
            <a:r>
              <a:rPr lang="es-ES" i="1" dirty="0" smtClean="0">
                <a:hlinkClick r:id="rId6"/>
              </a:rPr>
              <a:t> </a:t>
            </a:r>
            <a:r>
              <a:rPr lang="es-ES" i="1" dirty="0" err="1" smtClean="0">
                <a:hlinkClick r:id="rId6"/>
              </a:rPr>
              <a:t>Neurologic</a:t>
            </a:r>
            <a:r>
              <a:rPr lang="es-ES" i="1" dirty="0" smtClean="0">
                <a:hlinkClick r:id="rId6"/>
              </a:rPr>
              <a:t> </a:t>
            </a:r>
            <a:r>
              <a:rPr lang="es-ES" i="1" dirty="0" err="1" smtClean="0">
                <a:hlinkClick r:id="rId6"/>
              </a:rPr>
              <a:t>Injury</a:t>
            </a:r>
            <a:r>
              <a:rPr lang="es-ES" i="1" dirty="0" smtClean="0">
                <a:hlinkClick r:id="rId6"/>
              </a:rPr>
              <a:t>, </a:t>
            </a:r>
            <a:r>
              <a:rPr lang="es-ES" i="1" dirty="0" err="1" smtClean="0">
                <a:hlinkClick r:id="rId6"/>
              </a:rPr>
              <a:t>Acad</a:t>
            </a:r>
            <a:r>
              <a:rPr lang="es-ES" i="1" dirty="0" smtClean="0">
                <a:hlinkClick r:id="rId6"/>
              </a:rPr>
              <a:t> </a:t>
            </a:r>
            <a:r>
              <a:rPr lang="es-ES" i="1" dirty="0" err="1" smtClean="0">
                <a:hlinkClick r:id="rId6"/>
              </a:rPr>
              <a:t>Emerg</a:t>
            </a:r>
            <a:r>
              <a:rPr lang="es-ES" i="1" dirty="0" smtClean="0">
                <a:hlinkClick r:id="rId6"/>
              </a:rPr>
              <a:t> </a:t>
            </a:r>
            <a:r>
              <a:rPr lang="es-ES" i="1" dirty="0" err="1" smtClean="0">
                <a:hlinkClick r:id="rId6"/>
              </a:rPr>
              <a:t>Med</a:t>
            </a:r>
            <a:r>
              <a:rPr lang="es-ES" i="1" dirty="0" smtClean="0">
                <a:hlinkClick r:id="rId6"/>
              </a:rPr>
              <a:t>, 1998. Full </a:t>
            </a:r>
            <a:r>
              <a:rPr lang="es-ES" i="1" dirty="0" err="1" smtClean="0">
                <a:hlinkClick r:id="rId6"/>
              </a:rPr>
              <a:t>text</a:t>
            </a:r>
            <a:r>
              <a:rPr lang="es-ES" i="1" dirty="0" smtClean="0">
                <a:hlinkClick r:id="rId6"/>
              </a:rPr>
              <a:t>.</a:t>
            </a:r>
            <a:endParaRPr lang="es-ES" dirty="0" smtClean="0"/>
          </a:p>
          <a:p>
            <a:pPr marL="411480">
              <a:spcAft>
                <a:spcPts val="0"/>
              </a:spcAft>
              <a:buFont typeface="Wingdings"/>
              <a:buChar char=""/>
              <a:defRPr/>
            </a:pPr>
            <a:r>
              <a:rPr lang="es-ES" i="1" dirty="0" err="1" smtClean="0">
                <a:hlinkClick r:id="rId7"/>
              </a:rPr>
              <a:t>Peleg</a:t>
            </a:r>
            <a:r>
              <a:rPr lang="es-ES" i="1" dirty="0" smtClean="0">
                <a:hlinkClick r:id="rId7"/>
              </a:rPr>
              <a:t> et al. </a:t>
            </a:r>
            <a:r>
              <a:rPr lang="es-ES" i="1" dirty="0" err="1" smtClean="0">
                <a:hlinkClick r:id="rId7"/>
              </a:rPr>
              <a:t>Extrication</a:t>
            </a:r>
            <a:r>
              <a:rPr lang="es-ES" i="1" dirty="0" smtClean="0">
                <a:hlinkClick r:id="rId7"/>
              </a:rPr>
              <a:t> </a:t>
            </a:r>
            <a:r>
              <a:rPr lang="es-ES" i="1" dirty="0" err="1" smtClean="0">
                <a:hlinkClick r:id="rId7"/>
              </a:rPr>
              <a:t>Collars</a:t>
            </a:r>
            <a:r>
              <a:rPr lang="es-ES" i="1" dirty="0" smtClean="0">
                <a:hlinkClick r:id="rId7"/>
              </a:rPr>
              <a:t> Can </a:t>
            </a:r>
            <a:r>
              <a:rPr lang="es-ES" i="1" dirty="0" err="1" smtClean="0">
                <a:hlinkClick r:id="rId7"/>
              </a:rPr>
              <a:t>Result</a:t>
            </a:r>
            <a:r>
              <a:rPr lang="es-ES" i="1" dirty="0" smtClean="0">
                <a:hlinkClick r:id="rId7"/>
              </a:rPr>
              <a:t> in </a:t>
            </a:r>
            <a:r>
              <a:rPr lang="es-ES" i="1" dirty="0" err="1" smtClean="0">
                <a:hlinkClick r:id="rId7"/>
              </a:rPr>
              <a:t>Abnormal</a:t>
            </a:r>
            <a:r>
              <a:rPr lang="es-ES" i="1" dirty="0" smtClean="0">
                <a:hlinkClick r:id="rId7"/>
              </a:rPr>
              <a:t> </a:t>
            </a:r>
            <a:r>
              <a:rPr lang="es-ES" i="1" dirty="0" err="1" smtClean="0">
                <a:hlinkClick r:id="rId7"/>
              </a:rPr>
              <a:t>Separation</a:t>
            </a:r>
            <a:r>
              <a:rPr lang="es-ES" i="1" dirty="0" smtClean="0">
                <a:hlinkClick r:id="rId7"/>
              </a:rPr>
              <a:t> </a:t>
            </a:r>
            <a:r>
              <a:rPr lang="es-ES" i="1" dirty="0" err="1" smtClean="0">
                <a:hlinkClick r:id="rId7"/>
              </a:rPr>
              <a:t>Between</a:t>
            </a:r>
            <a:r>
              <a:rPr lang="es-ES" i="1" dirty="0" smtClean="0">
                <a:hlinkClick r:id="rId7"/>
              </a:rPr>
              <a:t> </a:t>
            </a:r>
            <a:r>
              <a:rPr lang="es-ES" i="1" dirty="0" err="1" smtClean="0">
                <a:hlinkClick r:id="rId7"/>
              </a:rPr>
              <a:t>Vertebrae</a:t>
            </a:r>
            <a:r>
              <a:rPr lang="es-ES" i="1" dirty="0" smtClean="0">
                <a:hlinkClick r:id="rId7"/>
              </a:rPr>
              <a:t> in </a:t>
            </a:r>
            <a:r>
              <a:rPr lang="es-ES" i="1" dirty="0" err="1" smtClean="0">
                <a:hlinkClick r:id="rId7"/>
              </a:rPr>
              <a:t>the</a:t>
            </a:r>
            <a:r>
              <a:rPr lang="es-ES" i="1" dirty="0" smtClean="0">
                <a:hlinkClick r:id="rId7"/>
              </a:rPr>
              <a:t> </a:t>
            </a:r>
            <a:r>
              <a:rPr lang="es-ES" i="1" dirty="0" err="1" smtClean="0">
                <a:hlinkClick r:id="rId7"/>
              </a:rPr>
              <a:t>Presence</a:t>
            </a:r>
            <a:r>
              <a:rPr lang="es-ES" i="1" dirty="0" smtClean="0">
                <a:hlinkClick r:id="rId7"/>
              </a:rPr>
              <a:t> of a </a:t>
            </a:r>
            <a:r>
              <a:rPr lang="es-ES" i="1" dirty="0" err="1" smtClean="0">
                <a:hlinkClick r:id="rId7"/>
              </a:rPr>
              <a:t>Dissociative</a:t>
            </a:r>
            <a:r>
              <a:rPr lang="es-ES" i="1" dirty="0" smtClean="0">
                <a:hlinkClick r:id="rId7"/>
              </a:rPr>
              <a:t> </a:t>
            </a:r>
            <a:r>
              <a:rPr lang="es-ES" i="1" dirty="0" err="1" smtClean="0">
                <a:hlinkClick r:id="rId7"/>
              </a:rPr>
              <a:t>Injury</a:t>
            </a:r>
            <a:r>
              <a:rPr lang="es-ES" i="1" dirty="0" smtClean="0">
                <a:hlinkClick r:id="rId7"/>
              </a:rPr>
              <a:t>, J Trauma, 2010.</a:t>
            </a:r>
            <a:endParaRPr lang="es-ES" dirty="0" smtClean="0"/>
          </a:p>
          <a:p>
            <a:pPr marL="411480">
              <a:spcAft>
                <a:spcPts val="0"/>
              </a:spcAft>
              <a:buFont typeface="Wingdings"/>
              <a:buChar char=""/>
              <a:defRPr/>
            </a:pPr>
            <a:r>
              <a:rPr lang="es-ES" i="1" dirty="0" err="1" smtClean="0">
                <a:hlinkClick r:id="rId8"/>
              </a:rPr>
              <a:t>Lador</a:t>
            </a:r>
            <a:r>
              <a:rPr lang="es-ES" i="1" dirty="0" smtClean="0">
                <a:hlinkClick r:id="rId8"/>
              </a:rPr>
              <a:t> et al. </a:t>
            </a:r>
            <a:r>
              <a:rPr lang="es-ES" i="1" dirty="0" err="1" smtClean="0">
                <a:hlinkClick r:id="rId8"/>
              </a:rPr>
              <a:t>Motion</a:t>
            </a:r>
            <a:r>
              <a:rPr lang="es-ES" i="1" dirty="0" smtClean="0">
                <a:hlinkClick r:id="rId8"/>
              </a:rPr>
              <a:t> </a:t>
            </a:r>
            <a:r>
              <a:rPr lang="es-ES" i="1" dirty="0" err="1" smtClean="0">
                <a:hlinkClick r:id="rId8"/>
              </a:rPr>
              <a:t>Within</a:t>
            </a:r>
            <a:r>
              <a:rPr lang="es-ES" i="1" dirty="0" smtClean="0">
                <a:hlinkClick r:id="rId8"/>
              </a:rPr>
              <a:t> </a:t>
            </a:r>
            <a:r>
              <a:rPr lang="es-ES" i="1" dirty="0" err="1" smtClean="0">
                <a:hlinkClick r:id="rId8"/>
              </a:rPr>
              <a:t>the</a:t>
            </a:r>
            <a:r>
              <a:rPr lang="es-ES" i="1" dirty="0" smtClean="0">
                <a:hlinkClick r:id="rId8"/>
              </a:rPr>
              <a:t> </a:t>
            </a:r>
            <a:r>
              <a:rPr lang="es-ES" i="1" dirty="0" err="1" smtClean="0">
                <a:hlinkClick r:id="rId8"/>
              </a:rPr>
              <a:t>Unstable</a:t>
            </a:r>
            <a:r>
              <a:rPr lang="es-ES" i="1" dirty="0" smtClean="0">
                <a:hlinkClick r:id="rId8"/>
              </a:rPr>
              <a:t> Cervical </a:t>
            </a:r>
            <a:r>
              <a:rPr lang="es-ES" i="1" dirty="0" err="1" smtClean="0">
                <a:hlinkClick r:id="rId8"/>
              </a:rPr>
              <a:t>Spine</a:t>
            </a:r>
            <a:r>
              <a:rPr lang="es-ES" i="1" dirty="0" smtClean="0">
                <a:hlinkClick r:id="rId8"/>
              </a:rPr>
              <a:t> </a:t>
            </a:r>
            <a:r>
              <a:rPr lang="es-ES" i="1" dirty="0" err="1" smtClean="0">
                <a:hlinkClick r:id="rId8"/>
              </a:rPr>
              <a:t>During</a:t>
            </a:r>
            <a:r>
              <a:rPr lang="es-ES" i="1" dirty="0" smtClean="0">
                <a:hlinkClick r:id="rId8"/>
              </a:rPr>
              <a:t> </a:t>
            </a:r>
            <a:r>
              <a:rPr lang="es-ES" i="1" dirty="0" err="1" smtClean="0">
                <a:hlinkClick r:id="rId8"/>
              </a:rPr>
              <a:t>Patient</a:t>
            </a:r>
            <a:r>
              <a:rPr lang="es-ES" i="1" dirty="0" smtClean="0">
                <a:hlinkClick r:id="rId8"/>
              </a:rPr>
              <a:t> </a:t>
            </a:r>
            <a:r>
              <a:rPr lang="es-ES" i="1" dirty="0" err="1" smtClean="0">
                <a:hlinkClick r:id="rId8"/>
              </a:rPr>
              <a:t>Maneuvering</a:t>
            </a:r>
            <a:r>
              <a:rPr lang="es-ES" i="1" dirty="0" smtClean="0">
                <a:hlinkClick r:id="rId8"/>
              </a:rPr>
              <a:t>: </a:t>
            </a:r>
            <a:r>
              <a:rPr lang="es-ES" i="1" dirty="0" err="1" smtClean="0">
                <a:hlinkClick r:id="rId8"/>
              </a:rPr>
              <a:t>The</a:t>
            </a:r>
            <a:r>
              <a:rPr lang="es-ES" i="1" dirty="0" smtClean="0">
                <a:hlinkClick r:id="rId8"/>
              </a:rPr>
              <a:t> </a:t>
            </a:r>
            <a:r>
              <a:rPr lang="es-ES" i="1" dirty="0" err="1" smtClean="0">
                <a:hlinkClick r:id="rId8"/>
              </a:rPr>
              <a:t>Neck</a:t>
            </a:r>
            <a:r>
              <a:rPr lang="es-ES" i="1" dirty="0" smtClean="0">
                <a:hlinkClick r:id="rId8"/>
              </a:rPr>
              <a:t> </a:t>
            </a:r>
            <a:r>
              <a:rPr lang="es-ES" i="1" dirty="0" err="1" smtClean="0">
                <a:hlinkClick r:id="rId8"/>
              </a:rPr>
              <a:t>Pivot-Shift</a:t>
            </a:r>
            <a:r>
              <a:rPr lang="es-ES" i="1" dirty="0" smtClean="0">
                <a:hlinkClick r:id="rId8"/>
              </a:rPr>
              <a:t> </a:t>
            </a:r>
            <a:r>
              <a:rPr lang="es-ES" i="1" dirty="0" err="1" smtClean="0">
                <a:hlinkClick r:id="rId8"/>
              </a:rPr>
              <a:t>Phenomen</a:t>
            </a:r>
            <a:r>
              <a:rPr lang="es-ES" i="1" dirty="0" smtClean="0">
                <a:hlinkClick r:id="rId8"/>
              </a:rPr>
              <a:t>, J Trauma, 2011.</a:t>
            </a:r>
            <a:endParaRPr lang="es-ES" dirty="0" smtClean="0"/>
          </a:p>
          <a:p>
            <a:pPr marL="411480" fontAlgn="auto">
              <a:spcAft>
                <a:spcPts val="0"/>
              </a:spcAft>
              <a:buFont typeface="Wingdings"/>
              <a:buChar char=""/>
              <a:defRPr/>
            </a:pPr>
            <a:endParaRPr lang="es-E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075" t="13466" r="25000" b="22133"/>
          <a:stretch/>
        </p:blipFill>
        <p:spPr bwMode="auto">
          <a:xfrm>
            <a:off x="-20568" y="0"/>
            <a:ext cx="9129072" cy="6493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327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2 Marcador de contenido"/>
          <p:cNvSpPr>
            <a:spLocks noGrp="1"/>
          </p:cNvSpPr>
          <p:nvPr>
            <p:ph idx="1"/>
          </p:nvPr>
        </p:nvSpPr>
        <p:spPr>
          <a:xfrm>
            <a:off x="1979712" y="260648"/>
            <a:ext cx="7164288" cy="6597352"/>
          </a:xfrm>
        </p:spPr>
        <p:txBody>
          <a:bodyPr>
            <a:normAutofit/>
          </a:bodyPr>
          <a:lstStyle/>
          <a:p>
            <a:r>
              <a:rPr lang="es-ES" sz="2400" dirty="0" smtClean="0"/>
              <a:t>PHTLS, ITLS  y ATLS son una buena opción de capacitación, no es la única, existen otros cursos muy buenos. </a:t>
            </a:r>
          </a:p>
          <a:p>
            <a:r>
              <a:rPr lang="es-ES" sz="2400" dirty="0" smtClean="0"/>
              <a:t>Estos tipos de curso organizan, sistematizan y actualizan, por eso son buenos: porque capacitan. Y la capacitación es la base de </a:t>
            </a:r>
            <a:r>
              <a:rPr lang="es-ES" sz="2400" dirty="0" smtClean="0"/>
              <a:t>nuestros buenos </a:t>
            </a:r>
            <a:r>
              <a:rPr lang="es-ES" sz="2400" dirty="0" smtClean="0"/>
              <a:t>resultados.</a:t>
            </a:r>
          </a:p>
          <a:p>
            <a:r>
              <a:rPr lang="es-ES" sz="2400" dirty="0" smtClean="0"/>
              <a:t>Unos piensan que tienen la verdad absoluta, otros sienten un odio entrañable y visceral hacia este tipo de cursos. </a:t>
            </a:r>
          </a:p>
          <a:p>
            <a:endParaRPr lang="es-ES" sz="2400" dirty="0">
              <a:solidFill>
                <a:srgbClr val="FF0000"/>
              </a:solidFill>
            </a:endParaRPr>
          </a:p>
          <a:p>
            <a:r>
              <a:rPr lang="es-ES" sz="2400" dirty="0" smtClean="0">
                <a:solidFill>
                  <a:srgbClr val="FF0000"/>
                </a:solidFill>
              </a:rPr>
              <a:t> Y muchos </a:t>
            </a:r>
            <a:r>
              <a:rPr lang="es-ES" sz="2400" dirty="0" smtClean="0">
                <a:solidFill>
                  <a:srgbClr val="FF0000"/>
                </a:solidFill>
              </a:rPr>
              <a:t>nos </a:t>
            </a:r>
            <a:r>
              <a:rPr lang="es-ES" sz="2400" dirty="0" smtClean="0">
                <a:solidFill>
                  <a:srgbClr val="FF0000"/>
                </a:solidFill>
              </a:rPr>
              <a:t>olvidamos que la dinámica del conocimiento excede en muchos casos la publicación de las guías, por lo que un buen curso debe modificarse constantemente  con los nuevos trabajos y aportes que van surgiendo.</a:t>
            </a:r>
            <a:endParaRPr lang="es-ES" sz="24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95" y="332656"/>
            <a:ext cx="177165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795" y="2780928"/>
            <a:ext cx="1497893" cy="1497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2" descr="http://3.bp.blogspot.com/-Q8im4VJYD6M/UK0ZbCh7h0I/AAAAAAAAAqI/AQe8VTeXyb0/s400/atls.JPG"/>
          <p:cNvPicPr>
            <a:picLocks noChangeAspect="1" noChangeArrowheads="1"/>
          </p:cNvPicPr>
          <p:nvPr/>
        </p:nvPicPr>
        <p:blipFill>
          <a:blip r:embed="rId4"/>
          <a:srcRect/>
          <a:stretch>
            <a:fillRect/>
          </a:stretch>
        </p:blipFill>
        <p:spPr bwMode="auto">
          <a:xfrm>
            <a:off x="167516" y="4509120"/>
            <a:ext cx="1866989" cy="2297832"/>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85000" lnSpcReduction="10000"/>
          </a:bodyPr>
          <a:lstStyle/>
          <a:p>
            <a:pPr marL="0" indent="0">
              <a:buNone/>
            </a:pPr>
            <a:r>
              <a:rPr lang="es-ES" dirty="0"/>
              <a:t>Este proceso arrojó cinco recomendaciones principales:</a:t>
            </a:r>
          </a:p>
          <a:p>
            <a:pPr lvl="0"/>
            <a:r>
              <a:rPr lang="es-ES" dirty="0"/>
              <a:t>Una fuerte recomendación contra la estabilización espinal de pacientes con trauma penetrante aislado;</a:t>
            </a:r>
          </a:p>
          <a:p>
            <a:pPr lvl="0"/>
            <a:r>
              <a:rPr lang="es-ES" dirty="0" smtClean="0"/>
              <a:t>Una </a:t>
            </a:r>
            <a:r>
              <a:rPr lang="es-ES" dirty="0"/>
              <a:t>recomendación débil contra el uso </a:t>
            </a:r>
            <a:r>
              <a:rPr lang="es-ES" dirty="0" err="1"/>
              <a:t>prehospitalario</a:t>
            </a:r>
            <a:r>
              <a:rPr lang="es-ES" dirty="0"/>
              <a:t> de un collarín cervical rígido y un tablero rígido para pacientes estables a ABCDE; y</a:t>
            </a:r>
          </a:p>
          <a:p>
            <a:pPr lvl="0"/>
            <a:r>
              <a:rPr lang="es-ES" dirty="0" smtClean="0"/>
              <a:t>Una </a:t>
            </a:r>
            <a:r>
              <a:rPr lang="es-ES" dirty="0"/>
              <a:t>recomendación débil para el uso de un colchón de vacío para el transporte del paciente.</a:t>
            </a:r>
          </a:p>
          <a:p>
            <a:pPr lvl="0"/>
            <a:r>
              <a:rPr lang="es-ES" dirty="0"/>
              <a:t>Finalmente, </a:t>
            </a:r>
            <a:r>
              <a:rPr lang="es-ES" dirty="0" smtClean="0"/>
              <a:t>este grupo </a:t>
            </a:r>
            <a:r>
              <a:rPr lang="es-ES" dirty="0"/>
              <a:t>recomienda el uso de </a:t>
            </a:r>
            <a:r>
              <a:rPr lang="es-ES" dirty="0" smtClean="0"/>
              <a:t>este algoritmo </a:t>
            </a:r>
            <a:r>
              <a:rPr lang="es-ES" dirty="0"/>
              <a:t>clínico para garantizar una buena práctica clínica.</a:t>
            </a:r>
          </a:p>
          <a:p>
            <a:endParaRPr lang="es-ES" dirty="0"/>
          </a:p>
        </p:txBody>
      </p:sp>
    </p:spTree>
    <p:extLst>
      <p:ext uri="{BB962C8B-B14F-4D97-AF65-F5344CB8AC3E}">
        <p14:creationId xmlns:p14="http://schemas.microsoft.com/office/powerpoint/2010/main" val="2944674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70000" lnSpcReduction="20000"/>
          </a:bodyPr>
          <a:lstStyle/>
          <a:p>
            <a:pPr marL="0" indent="0">
              <a:buNone/>
            </a:pPr>
            <a:r>
              <a:rPr lang="es-ES" dirty="0"/>
              <a:t>Se publicaron numerosos estudios en los últimos años que revelan otros posibles efectos peligrosos de la estabilización de la columna vertebral, </a:t>
            </a:r>
            <a:r>
              <a:rPr lang="es-ES" dirty="0" smtClean="0"/>
              <a:t>incluido:</a:t>
            </a:r>
          </a:p>
          <a:p>
            <a:r>
              <a:rPr lang="es-ES" dirty="0" smtClean="0"/>
              <a:t>el </a:t>
            </a:r>
            <a:r>
              <a:rPr lang="es-ES" dirty="0"/>
              <a:t>dolor [</a:t>
            </a:r>
            <a:r>
              <a:rPr lang="es-ES" u="sng" dirty="0">
                <a:hlinkClick r:id="rId2"/>
              </a:rPr>
              <a:t>6</a:t>
            </a:r>
            <a:r>
              <a:rPr lang="es-ES" dirty="0"/>
              <a:t>, </a:t>
            </a:r>
            <a:r>
              <a:rPr lang="es-ES" u="sng" dirty="0">
                <a:hlinkClick r:id="rId2"/>
              </a:rPr>
              <a:t>9</a:t>
            </a:r>
            <a:r>
              <a:rPr lang="es-ES" dirty="0"/>
              <a:t>, </a:t>
            </a:r>
            <a:r>
              <a:rPr lang="es-ES" u="sng" dirty="0">
                <a:hlinkClick r:id="rId2"/>
              </a:rPr>
              <a:t>10</a:t>
            </a:r>
            <a:r>
              <a:rPr lang="es-ES" dirty="0"/>
              <a:t>, </a:t>
            </a:r>
            <a:r>
              <a:rPr lang="es-ES" u="sng" dirty="0">
                <a:hlinkClick r:id="rId2"/>
              </a:rPr>
              <a:t>11</a:t>
            </a:r>
            <a:r>
              <a:rPr lang="es-ES" dirty="0"/>
              <a:t>, </a:t>
            </a:r>
            <a:r>
              <a:rPr lang="es-ES" u="sng" dirty="0">
                <a:hlinkClick r:id="rId2"/>
              </a:rPr>
              <a:t>12</a:t>
            </a:r>
            <a:r>
              <a:rPr lang="es-ES" dirty="0" smtClean="0"/>
              <a:t>],</a:t>
            </a:r>
          </a:p>
          <a:p>
            <a:r>
              <a:rPr lang="es-ES" dirty="0" smtClean="0"/>
              <a:t>el </a:t>
            </a:r>
            <a:r>
              <a:rPr lang="es-ES" dirty="0"/>
              <a:t>desarrollo de úlceras por presión [</a:t>
            </a:r>
            <a:r>
              <a:rPr lang="es-ES" u="sng" dirty="0">
                <a:hlinkClick r:id="rId2"/>
              </a:rPr>
              <a:t>9</a:t>
            </a:r>
            <a:r>
              <a:rPr lang="es-ES" dirty="0"/>
              <a:t>, </a:t>
            </a:r>
            <a:r>
              <a:rPr lang="es-ES" u="sng" dirty="0">
                <a:hlinkClick r:id="rId2"/>
              </a:rPr>
              <a:t>11</a:t>
            </a:r>
            <a:r>
              <a:rPr lang="es-ES" dirty="0"/>
              <a:t>, </a:t>
            </a:r>
            <a:r>
              <a:rPr lang="es-ES" u="sng" dirty="0">
                <a:hlinkClick r:id="rId2"/>
              </a:rPr>
              <a:t>12</a:t>
            </a:r>
            <a:r>
              <a:rPr lang="es-ES" dirty="0"/>
              <a:t>, </a:t>
            </a:r>
            <a:r>
              <a:rPr lang="es-ES" u="sng" dirty="0">
                <a:hlinkClick r:id="rId2"/>
              </a:rPr>
              <a:t>13</a:t>
            </a:r>
            <a:r>
              <a:rPr lang="es-ES" dirty="0" smtClean="0"/>
              <a:t>],</a:t>
            </a:r>
          </a:p>
          <a:p>
            <a:r>
              <a:rPr lang="es-ES" dirty="0" smtClean="0"/>
              <a:t>presión </a:t>
            </a:r>
            <a:r>
              <a:rPr lang="es-ES" dirty="0"/>
              <a:t>intracraneal elevada [</a:t>
            </a:r>
            <a:r>
              <a:rPr lang="es-ES" u="sng" dirty="0">
                <a:hlinkClick r:id="rId2"/>
              </a:rPr>
              <a:t>11</a:t>
            </a:r>
            <a:r>
              <a:rPr lang="es-ES" dirty="0" smtClean="0"/>
              <a:t>],</a:t>
            </a:r>
          </a:p>
          <a:p>
            <a:r>
              <a:rPr lang="es-ES" dirty="0" smtClean="0"/>
              <a:t>duración </a:t>
            </a:r>
            <a:r>
              <a:rPr lang="es-ES" dirty="0"/>
              <a:t>prolongada de la </a:t>
            </a:r>
            <a:r>
              <a:rPr lang="es-ES" dirty="0" smtClean="0"/>
              <a:t>estancia </a:t>
            </a:r>
            <a:r>
              <a:rPr lang="es-ES" dirty="0"/>
              <a:t>intrahospitalaria [</a:t>
            </a:r>
            <a:r>
              <a:rPr lang="es-ES" u="sng" dirty="0">
                <a:hlinkClick r:id="rId2"/>
              </a:rPr>
              <a:t>14</a:t>
            </a:r>
            <a:r>
              <a:rPr lang="es-ES" dirty="0" smtClean="0"/>
              <a:t>],</a:t>
            </a:r>
          </a:p>
          <a:p>
            <a:r>
              <a:rPr lang="es-ES" dirty="0" smtClean="0"/>
              <a:t>un </a:t>
            </a:r>
            <a:r>
              <a:rPr lang="es-ES" dirty="0"/>
              <a:t>mayor número de exámenes radiológicos [</a:t>
            </a:r>
            <a:r>
              <a:rPr lang="es-ES" u="sng" dirty="0">
                <a:hlinkClick r:id="rId2"/>
              </a:rPr>
              <a:t>15</a:t>
            </a:r>
            <a:r>
              <a:rPr lang="es-ES" dirty="0"/>
              <a:t>, </a:t>
            </a:r>
            <a:r>
              <a:rPr lang="es-ES" u="sng" dirty="0">
                <a:hlinkClick r:id="rId2"/>
              </a:rPr>
              <a:t>16</a:t>
            </a:r>
            <a:r>
              <a:rPr lang="es-ES" dirty="0"/>
              <a:t>, </a:t>
            </a:r>
            <a:r>
              <a:rPr lang="es-ES" u="sng" dirty="0">
                <a:hlinkClick r:id="rId2"/>
              </a:rPr>
              <a:t>17</a:t>
            </a:r>
            <a:r>
              <a:rPr lang="es-ES" dirty="0" smtClean="0"/>
              <a:t>],</a:t>
            </a:r>
          </a:p>
          <a:p>
            <a:r>
              <a:rPr lang="es-ES" dirty="0" smtClean="0"/>
              <a:t>una </a:t>
            </a:r>
            <a:r>
              <a:rPr lang="es-ES" dirty="0"/>
              <a:t>mayor dificultad del examen clínico [</a:t>
            </a:r>
            <a:r>
              <a:rPr lang="es-ES" u="sng" dirty="0">
                <a:hlinkClick r:id="rId2"/>
              </a:rPr>
              <a:t>6</a:t>
            </a:r>
            <a:r>
              <a:rPr lang="es-ES" dirty="0" smtClean="0"/>
              <a:t>],</a:t>
            </a:r>
          </a:p>
          <a:p>
            <a:r>
              <a:rPr lang="es-ES" dirty="0" smtClean="0"/>
              <a:t>tiempo </a:t>
            </a:r>
            <a:r>
              <a:rPr lang="es-ES" dirty="0"/>
              <a:t>prolongado en el hospital </a:t>
            </a:r>
            <a:r>
              <a:rPr lang="es-ES" dirty="0" err="1"/>
              <a:t>prehospitalario</a:t>
            </a:r>
            <a:r>
              <a:rPr lang="es-ES" dirty="0"/>
              <a:t> [</a:t>
            </a:r>
            <a:r>
              <a:rPr lang="es-ES" u="sng" dirty="0">
                <a:hlinkClick r:id="rId2"/>
              </a:rPr>
              <a:t>11</a:t>
            </a:r>
            <a:r>
              <a:rPr lang="es-ES" dirty="0"/>
              <a:t>, </a:t>
            </a:r>
            <a:r>
              <a:rPr lang="es-ES" u="sng" dirty="0">
                <a:hlinkClick r:id="rId2"/>
              </a:rPr>
              <a:t>12</a:t>
            </a:r>
            <a:r>
              <a:rPr lang="es-ES" dirty="0" smtClean="0"/>
              <a:t>],</a:t>
            </a:r>
          </a:p>
          <a:p>
            <a:r>
              <a:rPr lang="es-ES" dirty="0" smtClean="0"/>
              <a:t>dificultad </a:t>
            </a:r>
            <a:r>
              <a:rPr lang="es-ES" dirty="0"/>
              <a:t>en intubación [</a:t>
            </a:r>
            <a:r>
              <a:rPr lang="es-ES" u="sng" dirty="0">
                <a:hlinkClick r:id="rId2"/>
              </a:rPr>
              <a:t>18</a:t>
            </a:r>
            <a:r>
              <a:rPr lang="es-ES" dirty="0"/>
              <a:t>] </a:t>
            </a:r>
            <a:r>
              <a:rPr lang="es-ES" dirty="0" smtClean="0"/>
              <a:t>y</a:t>
            </a:r>
          </a:p>
          <a:p>
            <a:r>
              <a:rPr lang="es-ES" dirty="0" smtClean="0"/>
              <a:t>riesgo </a:t>
            </a:r>
            <a:r>
              <a:rPr lang="es-ES" dirty="0"/>
              <a:t>de desplazamiento de fractura espinal en pacientes de edad avanzada [</a:t>
            </a:r>
            <a:r>
              <a:rPr lang="es-ES" u="sng" dirty="0">
                <a:hlinkClick r:id="rId2"/>
              </a:rPr>
              <a:t>19</a:t>
            </a:r>
            <a:r>
              <a:rPr lang="es-ES" dirty="0"/>
              <a:t>]. </a:t>
            </a:r>
          </a:p>
        </p:txBody>
      </p:sp>
    </p:spTree>
    <p:extLst>
      <p:ext uri="{BB962C8B-B14F-4D97-AF65-F5344CB8AC3E}">
        <p14:creationId xmlns:p14="http://schemas.microsoft.com/office/powerpoint/2010/main" val="2534134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15616" y="44624"/>
            <a:ext cx="3168352" cy="307777"/>
          </a:xfrm>
          <a:prstGeom prst="rect">
            <a:avLst/>
          </a:prstGeom>
          <a:noFill/>
          <a:ln w="12700">
            <a:solidFill>
              <a:schemeClr val="tx1"/>
            </a:solidFill>
          </a:ln>
        </p:spPr>
        <p:txBody>
          <a:bodyPr wrap="square" rtlCol="0">
            <a:spAutoFit/>
          </a:bodyPr>
          <a:lstStyle/>
          <a:p>
            <a:r>
              <a:rPr lang="es-ES" sz="1400" b="1" dirty="0" smtClean="0"/>
              <a:t>¿Trauma </a:t>
            </a:r>
            <a:r>
              <a:rPr lang="es-ES" sz="1400" b="1" dirty="0"/>
              <a:t>penetrante aislado?</a:t>
            </a:r>
          </a:p>
        </p:txBody>
      </p:sp>
      <p:sp>
        <p:nvSpPr>
          <p:cNvPr id="6" name="5 CuadroTexto"/>
          <p:cNvSpPr txBox="1"/>
          <p:nvPr/>
        </p:nvSpPr>
        <p:spPr>
          <a:xfrm>
            <a:off x="1115616" y="1033572"/>
            <a:ext cx="2880320" cy="523220"/>
          </a:xfrm>
          <a:prstGeom prst="rect">
            <a:avLst/>
          </a:prstGeom>
          <a:noFill/>
          <a:ln>
            <a:solidFill>
              <a:schemeClr val="tx1"/>
            </a:solidFill>
            <a:prstDash val="solid"/>
          </a:ln>
        </p:spPr>
        <p:txBody>
          <a:bodyPr wrap="square" rtlCol="0">
            <a:spAutoFit/>
          </a:bodyPr>
          <a:lstStyle/>
          <a:p>
            <a:r>
              <a:rPr lang="es-ES" sz="1400" b="1" dirty="0" smtClean="0"/>
              <a:t>- Problema crítico ABC?</a:t>
            </a:r>
          </a:p>
          <a:p>
            <a:r>
              <a:rPr lang="es-ES" sz="1400" b="1" dirty="0" smtClean="0"/>
              <a:t>- y / o GCS &lt;15?</a:t>
            </a:r>
            <a:endParaRPr lang="es-ES" sz="1400" b="1" dirty="0"/>
          </a:p>
        </p:txBody>
      </p:sp>
      <p:sp>
        <p:nvSpPr>
          <p:cNvPr id="7" name="6 CuadroTexto"/>
          <p:cNvSpPr txBox="1"/>
          <p:nvPr/>
        </p:nvSpPr>
        <p:spPr>
          <a:xfrm>
            <a:off x="683568" y="2204863"/>
            <a:ext cx="3752225" cy="738664"/>
          </a:xfrm>
          <a:prstGeom prst="rect">
            <a:avLst/>
          </a:prstGeom>
          <a:noFill/>
          <a:ln>
            <a:solidFill>
              <a:schemeClr val="tx1"/>
            </a:solidFill>
            <a:prstDash val="solid"/>
          </a:ln>
        </p:spPr>
        <p:txBody>
          <a:bodyPr wrap="square" rtlCol="0">
            <a:spAutoFit/>
          </a:bodyPr>
          <a:lstStyle/>
          <a:p>
            <a:r>
              <a:rPr lang="es-ES" sz="1400" b="1" dirty="0"/>
              <a:t>- ¿Sensibilidad ósea en la palpación espinal?</a:t>
            </a:r>
          </a:p>
          <a:p>
            <a:r>
              <a:rPr lang="es-ES" sz="1400" b="1" dirty="0"/>
              <a:t>- y / o déficit neurológico?</a:t>
            </a:r>
          </a:p>
        </p:txBody>
      </p:sp>
      <p:sp>
        <p:nvSpPr>
          <p:cNvPr id="8" name="7 CuadroTexto"/>
          <p:cNvSpPr txBox="1"/>
          <p:nvPr/>
        </p:nvSpPr>
        <p:spPr>
          <a:xfrm>
            <a:off x="2131805" y="3440033"/>
            <a:ext cx="1576099" cy="276999"/>
          </a:xfrm>
          <a:prstGeom prst="rect">
            <a:avLst/>
          </a:prstGeom>
          <a:noFill/>
          <a:ln>
            <a:solidFill>
              <a:schemeClr val="tx1"/>
            </a:solidFill>
            <a:prstDash val="solid"/>
          </a:ln>
        </p:spPr>
        <p:txBody>
          <a:bodyPr wrap="square" rtlCol="0">
            <a:spAutoFit/>
          </a:bodyPr>
          <a:lstStyle/>
          <a:p>
            <a:pPr algn="ctr"/>
            <a:r>
              <a:rPr lang="es-ES" sz="1200" b="1" dirty="0"/>
              <a:t>Estabilización espinal</a:t>
            </a:r>
          </a:p>
        </p:txBody>
      </p:sp>
      <p:sp>
        <p:nvSpPr>
          <p:cNvPr id="9" name="8 CuadroTexto"/>
          <p:cNvSpPr txBox="1"/>
          <p:nvPr/>
        </p:nvSpPr>
        <p:spPr>
          <a:xfrm>
            <a:off x="-23156" y="3429000"/>
            <a:ext cx="1863824" cy="276999"/>
          </a:xfrm>
          <a:prstGeom prst="rect">
            <a:avLst/>
          </a:prstGeom>
          <a:noFill/>
          <a:ln>
            <a:solidFill>
              <a:schemeClr val="tx1"/>
            </a:solidFill>
            <a:prstDash val="solid"/>
          </a:ln>
        </p:spPr>
        <p:txBody>
          <a:bodyPr wrap="square" rtlCol="0">
            <a:spAutoFit/>
          </a:bodyPr>
          <a:lstStyle/>
          <a:p>
            <a:pPr algn="ctr"/>
            <a:r>
              <a:rPr lang="es-ES" sz="1200" b="1" dirty="0" smtClean="0"/>
              <a:t>No estabilización </a:t>
            </a:r>
            <a:r>
              <a:rPr lang="es-ES" sz="1200" b="1" dirty="0"/>
              <a:t>espinal</a:t>
            </a:r>
          </a:p>
        </p:txBody>
      </p:sp>
      <p:sp>
        <p:nvSpPr>
          <p:cNvPr id="10" name="9 CuadroTexto"/>
          <p:cNvSpPr txBox="1"/>
          <p:nvPr/>
        </p:nvSpPr>
        <p:spPr>
          <a:xfrm>
            <a:off x="4128664" y="3471391"/>
            <a:ext cx="1691475" cy="461665"/>
          </a:xfrm>
          <a:prstGeom prst="rect">
            <a:avLst/>
          </a:prstGeom>
          <a:noFill/>
          <a:ln>
            <a:solidFill>
              <a:schemeClr val="tx1"/>
            </a:solidFill>
            <a:prstDash val="solid"/>
          </a:ln>
        </p:spPr>
        <p:txBody>
          <a:bodyPr wrap="square" rtlCol="0">
            <a:spAutoFit/>
          </a:bodyPr>
          <a:lstStyle/>
          <a:p>
            <a:r>
              <a:rPr lang="es-ES" sz="1200" b="1" dirty="0"/>
              <a:t>Estabilización espinal de tiempo crítico</a:t>
            </a:r>
          </a:p>
        </p:txBody>
      </p:sp>
      <p:sp>
        <p:nvSpPr>
          <p:cNvPr id="11" name="10 CuadroTexto"/>
          <p:cNvSpPr txBox="1"/>
          <p:nvPr/>
        </p:nvSpPr>
        <p:spPr>
          <a:xfrm>
            <a:off x="59499" y="4221088"/>
            <a:ext cx="2799928" cy="2485296"/>
          </a:xfrm>
          <a:prstGeom prst="rect">
            <a:avLst/>
          </a:prstGeom>
          <a:noFill/>
          <a:ln>
            <a:solidFill>
              <a:schemeClr val="tx1"/>
            </a:solidFill>
            <a:prstDash val="solid"/>
          </a:ln>
        </p:spPr>
        <p:txBody>
          <a:bodyPr wrap="square" rtlCol="0">
            <a:spAutoFit/>
          </a:bodyPr>
          <a:lstStyle/>
          <a:p>
            <a:r>
              <a:rPr lang="es-ES" sz="1100" b="1" dirty="0"/>
              <a:t>Contacto inicial con el paciente </a:t>
            </a:r>
            <a:r>
              <a:rPr lang="es-ES" sz="1100" b="1" dirty="0" err="1"/>
              <a:t>prehospitalario</a:t>
            </a:r>
            <a:r>
              <a:rPr lang="es-ES" sz="1100" b="1" dirty="0"/>
              <a:t>:</a:t>
            </a:r>
          </a:p>
          <a:p>
            <a:r>
              <a:rPr lang="es-ES" sz="1050" dirty="0"/>
              <a:t>- Posicionamiento sobre un colchón de vacío. </a:t>
            </a:r>
          </a:p>
          <a:p>
            <a:r>
              <a:rPr lang="es-ES" sz="1050" dirty="0"/>
              <a:t>- Después de llegar al hospital: reposicionamiento en un tablero acolchado, incl. bloques para la cabeza y correas</a:t>
            </a:r>
          </a:p>
          <a:p>
            <a:r>
              <a:rPr lang="es-ES" sz="1050" dirty="0"/>
              <a:t>Liberación:</a:t>
            </a:r>
          </a:p>
          <a:p>
            <a:r>
              <a:rPr lang="es-ES" sz="1050" dirty="0"/>
              <a:t>- </a:t>
            </a:r>
            <a:r>
              <a:rPr lang="es-ES" sz="1050" dirty="0" err="1" smtClean="0"/>
              <a:t>Autoextracción</a:t>
            </a:r>
            <a:r>
              <a:rPr lang="es-ES" sz="1050" dirty="0" smtClean="0"/>
              <a:t>: </a:t>
            </a:r>
            <a:r>
              <a:rPr lang="es-ES" sz="1050" dirty="0"/>
              <a:t>si el único síntoma es la espina dorsal ósea a la palpación y, de lo contrario, es posible la </a:t>
            </a:r>
            <a:r>
              <a:rPr lang="es-ES" sz="1050" dirty="0" err="1"/>
              <a:t>autoextracción</a:t>
            </a:r>
            <a:endParaRPr lang="es-ES" sz="1050" dirty="0"/>
          </a:p>
          <a:p>
            <a:r>
              <a:rPr lang="es-ES" sz="1050" dirty="0"/>
              <a:t>- Extrusión asistida y / o posicionamiento en dispositivos dependientes de la situación (</a:t>
            </a:r>
            <a:r>
              <a:rPr lang="es-ES" sz="1050" dirty="0" err="1"/>
              <a:t>scoopboard</a:t>
            </a:r>
            <a:r>
              <a:rPr lang="es-ES" sz="1050" dirty="0"/>
              <a:t> o equivalente, </a:t>
            </a:r>
            <a:r>
              <a:rPr lang="es-ES" sz="1050" dirty="0" err="1"/>
              <a:t>spineboard</a:t>
            </a:r>
            <a:r>
              <a:rPr lang="es-ES" sz="1050" dirty="0"/>
              <a:t>, etc., posiblemente en combinación con MILS</a:t>
            </a:r>
            <a:r>
              <a:rPr lang="es-ES" dirty="0"/>
              <a:t>)</a:t>
            </a:r>
          </a:p>
        </p:txBody>
      </p:sp>
      <p:sp>
        <p:nvSpPr>
          <p:cNvPr id="12" name="11 CuadroTexto"/>
          <p:cNvSpPr txBox="1"/>
          <p:nvPr/>
        </p:nvSpPr>
        <p:spPr>
          <a:xfrm>
            <a:off x="3035829" y="4243298"/>
            <a:ext cx="2799928" cy="1561966"/>
          </a:xfrm>
          <a:prstGeom prst="rect">
            <a:avLst/>
          </a:prstGeom>
          <a:noFill/>
          <a:ln>
            <a:solidFill>
              <a:schemeClr val="tx1"/>
            </a:solidFill>
            <a:prstDash val="solid"/>
          </a:ln>
        </p:spPr>
        <p:txBody>
          <a:bodyPr wrap="square" rtlCol="0">
            <a:spAutoFit/>
          </a:bodyPr>
          <a:lstStyle/>
          <a:p>
            <a:r>
              <a:rPr lang="es-ES" sz="1100" b="1" dirty="0"/>
              <a:t>Contacto inicial con el paciente en el hospital:</a:t>
            </a:r>
          </a:p>
          <a:p>
            <a:pPr marL="171450" indent="-171450">
              <a:buFontTx/>
              <a:buChar char="-"/>
            </a:pPr>
            <a:r>
              <a:rPr lang="es-ES" sz="1050" dirty="0" smtClean="0"/>
              <a:t>si </a:t>
            </a:r>
            <a:r>
              <a:rPr lang="es-ES" sz="1050" dirty="0"/>
              <a:t>hay déficit neurológico: posicionamiento en el tablero </a:t>
            </a:r>
            <a:r>
              <a:rPr lang="es-ES" sz="1050" dirty="0" smtClean="0"/>
              <a:t>acolchado</a:t>
            </a:r>
          </a:p>
          <a:p>
            <a:pPr marL="171450" indent="-171450">
              <a:buFontTx/>
              <a:buChar char="-"/>
            </a:pPr>
            <a:r>
              <a:rPr lang="es-ES" sz="1050" dirty="0" smtClean="0"/>
              <a:t>si </a:t>
            </a:r>
            <a:r>
              <a:rPr lang="es-ES" sz="1050" dirty="0"/>
              <a:t>no hay déficit neurológico: auto-posicionamiento en el dispositivo más relevante (por ejemplo, camilla, cama, silla, etc.) para lograr la máxima comodidad del paciente</a:t>
            </a:r>
          </a:p>
        </p:txBody>
      </p:sp>
      <p:sp>
        <p:nvSpPr>
          <p:cNvPr id="15" name="14 CuadroTexto"/>
          <p:cNvSpPr txBox="1"/>
          <p:nvPr/>
        </p:nvSpPr>
        <p:spPr>
          <a:xfrm>
            <a:off x="6012160" y="26622"/>
            <a:ext cx="3131840" cy="6663363"/>
          </a:xfrm>
          <a:prstGeom prst="rect">
            <a:avLst/>
          </a:prstGeom>
          <a:solidFill>
            <a:schemeClr val="accent6">
              <a:lumMod val="20000"/>
              <a:lumOff val="80000"/>
            </a:schemeClr>
          </a:solidFill>
          <a:ln>
            <a:solidFill>
              <a:schemeClr val="accent6">
                <a:lumMod val="20000"/>
                <a:lumOff val="80000"/>
              </a:schemeClr>
            </a:solidFill>
            <a:prstDash val="solid"/>
          </a:ln>
        </p:spPr>
        <p:txBody>
          <a:bodyPr wrap="square" rtlCol="0">
            <a:spAutoFit/>
          </a:bodyPr>
          <a:lstStyle/>
          <a:p>
            <a:r>
              <a:rPr lang="es-ES" sz="1100" b="1" dirty="0"/>
              <a:t>Trauma</a:t>
            </a:r>
            <a:endParaRPr lang="es-ES" sz="1050" b="1" dirty="0"/>
          </a:p>
          <a:p>
            <a:r>
              <a:rPr lang="es-ES" sz="1000" dirty="0" smtClean="0"/>
              <a:t>- Ocurrió </a:t>
            </a:r>
            <a:r>
              <a:rPr lang="es-ES" sz="1000" dirty="0"/>
              <a:t>en las últimas 48 horas.</a:t>
            </a:r>
          </a:p>
          <a:p>
            <a:r>
              <a:rPr lang="es-ES" sz="1000" dirty="0" smtClean="0"/>
              <a:t>- Paciente </a:t>
            </a:r>
            <a:r>
              <a:rPr lang="es-ES" sz="1000" dirty="0"/>
              <a:t>de 18 años o más. </a:t>
            </a:r>
          </a:p>
          <a:p>
            <a:r>
              <a:rPr lang="es-ES" sz="1000" dirty="0" smtClean="0"/>
              <a:t>- Trauma </a:t>
            </a:r>
            <a:r>
              <a:rPr lang="es-ES" sz="1000" dirty="0"/>
              <a:t>espinal relevante con riesgo de desarrollar una lesión medular traumática secundaria</a:t>
            </a:r>
          </a:p>
          <a:p>
            <a:endParaRPr lang="es-ES" sz="1050" dirty="0"/>
          </a:p>
          <a:p>
            <a:r>
              <a:rPr lang="es-ES" sz="1100" b="1" dirty="0" smtClean="0"/>
              <a:t>Problema </a:t>
            </a:r>
            <a:r>
              <a:rPr lang="es-ES" sz="1100" b="1" dirty="0"/>
              <a:t>crítico ABC?</a:t>
            </a:r>
          </a:p>
          <a:p>
            <a:r>
              <a:rPr lang="es-ES" sz="1000" dirty="0"/>
              <a:t>A: vía aérea bloqueada o en riesgo</a:t>
            </a:r>
          </a:p>
          <a:p>
            <a:r>
              <a:rPr lang="es-ES" sz="1000" dirty="0"/>
              <a:t>B: sospecha de neumotórax, </a:t>
            </a:r>
            <a:r>
              <a:rPr lang="es-ES" sz="1000" dirty="0" err="1"/>
              <a:t>hemotórax</a:t>
            </a:r>
            <a:r>
              <a:rPr lang="es-ES" sz="1000" dirty="0"/>
              <a:t>, flacidez torácica o hipoxia</a:t>
            </a:r>
          </a:p>
          <a:p>
            <a:r>
              <a:rPr lang="es-ES" sz="1000" dirty="0"/>
              <a:t>C: inestabilidad circulatoria amenazada o </a:t>
            </a:r>
            <a:r>
              <a:rPr lang="es-ES" sz="1000" dirty="0" smtClean="0"/>
              <a:t>manifiesta</a:t>
            </a:r>
          </a:p>
          <a:p>
            <a:endParaRPr lang="es-ES" sz="1050" dirty="0"/>
          </a:p>
          <a:p>
            <a:r>
              <a:rPr lang="es-ES" sz="1100" b="1" dirty="0"/>
              <a:t>Sensibilidad ósea en la palpación espinal.</a:t>
            </a:r>
          </a:p>
          <a:p>
            <a:r>
              <a:rPr lang="es-ES" sz="1000" dirty="0"/>
              <a:t>Director de ternura indirecta a la palpación del proceso. </a:t>
            </a:r>
            <a:r>
              <a:rPr lang="es-ES" sz="1000" dirty="0" err="1"/>
              <a:t>Spinosi</a:t>
            </a:r>
            <a:endParaRPr lang="es-ES" sz="1000" dirty="0"/>
          </a:p>
          <a:p>
            <a:r>
              <a:rPr lang="es-ES" sz="1000" dirty="0"/>
              <a:t>En lugar de preguntar al paciente sobre la sensibilidad al palpar, se recomienda la interpretación de la reacción del paciente a la palpación (p. ej., expresión facial)</a:t>
            </a:r>
          </a:p>
          <a:p>
            <a:r>
              <a:rPr lang="es-ES" sz="1000" dirty="0"/>
              <a:t>Déficit neurológico</a:t>
            </a:r>
          </a:p>
          <a:p>
            <a:r>
              <a:rPr lang="es-ES" sz="1000" dirty="0"/>
              <a:t>Capacidad afectada del apretón de manos y / o flexión dorsal y extensión de pies.</a:t>
            </a:r>
          </a:p>
          <a:p>
            <a:r>
              <a:rPr lang="es-ES" sz="1000" dirty="0"/>
              <a:t>Sensibilidad afectada de brazos, piernas y / o tronco (examen rápido).</a:t>
            </a:r>
          </a:p>
          <a:p>
            <a:r>
              <a:rPr lang="es-ES" sz="1050" dirty="0"/>
              <a:t> </a:t>
            </a:r>
          </a:p>
          <a:p>
            <a:r>
              <a:rPr lang="es-ES" sz="1100" b="1" dirty="0"/>
              <a:t>Estabilización espinal de tiempo crítico</a:t>
            </a:r>
          </a:p>
          <a:p>
            <a:r>
              <a:rPr lang="es-ES" sz="1000" dirty="0"/>
              <a:t>Generalmente, solo medidas de estabilización espinal, que no retrasen ninguna otra medida ABCDE necesaria o transporte al hospital</a:t>
            </a:r>
          </a:p>
          <a:p>
            <a:r>
              <a:rPr lang="es-ES" sz="1000" dirty="0"/>
              <a:t>El tipo de estabilización espinal depende de la situación (colchón de vacío, tabla de espina dorsal, </a:t>
            </a:r>
            <a:r>
              <a:rPr lang="es-ES" sz="1000" dirty="0" err="1"/>
              <a:t>scoopboard</a:t>
            </a:r>
            <a:r>
              <a:rPr lang="es-ES" sz="1000" dirty="0"/>
              <a:t> o equivalente, camilla, posiblemente en combinación con MILS)</a:t>
            </a:r>
          </a:p>
          <a:p>
            <a:endParaRPr lang="es-ES" sz="1050" dirty="0" smtClean="0"/>
          </a:p>
          <a:p>
            <a:r>
              <a:rPr lang="es-ES" sz="1100" b="1" dirty="0" smtClean="0"/>
              <a:t>Estabilización </a:t>
            </a:r>
            <a:r>
              <a:rPr lang="es-ES" sz="1100" b="1" dirty="0"/>
              <a:t>espinal</a:t>
            </a:r>
          </a:p>
          <a:p>
            <a:r>
              <a:rPr lang="es-ES" sz="1000" b="1" dirty="0" err="1"/>
              <a:t>Prehospitalario</a:t>
            </a:r>
            <a:r>
              <a:rPr lang="es-ES" sz="1000" dirty="0"/>
              <a:t>: colocación y transporte en un colchón de vacío sin el uso de un collarín cervical rígido.</a:t>
            </a:r>
          </a:p>
          <a:p>
            <a:r>
              <a:rPr lang="es-ES" sz="1000" dirty="0"/>
              <a:t>En el </a:t>
            </a:r>
            <a:r>
              <a:rPr lang="es-ES" sz="1000" b="1" dirty="0"/>
              <a:t>hospital</a:t>
            </a:r>
            <a:r>
              <a:rPr lang="es-ES" sz="1000" dirty="0"/>
              <a:t>: dependiente de hallazgos neurológicos: en caso de déficit neurológico: posicionamiento en un tablero blando. En caso de que no haya déficit neurológico: auto-posicionamiento en una camilla, por ejemplo. Intenta lograr la máxima comodidad del paciente</a:t>
            </a:r>
          </a:p>
        </p:txBody>
      </p:sp>
      <p:cxnSp>
        <p:nvCxnSpPr>
          <p:cNvPr id="24" name="23 Conector angular"/>
          <p:cNvCxnSpPr/>
          <p:nvPr/>
        </p:nvCxnSpPr>
        <p:spPr>
          <a:xfrm rot="5400000">
            <a:off x="-878693" y="1460005"/>
            <a:ext cx="3184529" cy="612066"/>
          </a:xfrm>
          <a:prstGeom prst="bentConnector3">
            <a:avLst>
              <a:gd name="adj1" fmla="val -97"/>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50 Conector angular"/>
          <p:cNvCxnSpPr/>
          <p:nvPr/>
        </p:nvCxnSpPr>
        <p:spPr>
          <a:xfrm rot="16200000" flipH="1">
            <a:off x="3484623" y="1939222"/>
            <a:ext cx="2133819" cy="845737"/>
          </a:xfrm>
          <a:prstGeom prst="bentConnector3">
            <a:avLst>
              <a:gd name="adj1" fmla="val 1677"/>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2" name="51 CuadroTexto"/>
          <p:cNvSpPr txBox="1"/>
          <p:nvPr/>
        </p:nvSpPr>
        <p:spPr>
          <a:xfrm>
            <a:off x="4734954" y="2192443"/>
            <a:ext cx="600067" cy="276999"/>
          </a:xfrm>
          <a:prstGeom prst="rect">
            <a:avLst/>
          </a:prstGeom>
          <a:solidFill>
            <a:schemeClr val="tx2">
              <a:lumMod val="20000"/>
              <a:lumOff val="80000"/>
            </a:schemeClr>
          </a:solidFill>
          <a:ln>
            <a:solidFill>
              <a:schemeClr val="tx1"/>
            </a:solidFill>
            <a:prstDash val="solid"/>
          </a:ln>
        </p:spPr>
        <p:txBody>
          <a:bodyPr wrap="square" rtlCol="0">
            <a:spAutoFit/>
          </a:bodyPr>
          <a:lstStyle/>
          <a:p>
            <a:pPr algn="ctr"/>
            <a:r>
              <a:rPr lang="es-ES" sz="1200" b="1" dirty="0" smtClean="0"/>
              <a:t>SI</a:t>
            </a:r>
            <a:endParaRPr lang="es-ES" sz="1200" b="1" dirty="0"/>
          </a:p>
        </p:txBody>
      </p:sp>
      <p:sp>
        <p:nvSpPr>
          <p:cNvPr id="54" name="53 CuadroTexto"/>
          <p:cNvSpPr txBox="1"/>
          <p:nvPr/>
        </p:nvSpPr>
        <p:spPr>
          <a:xfrm>
            <a:off x="107504" y="980728"/>
            <a:ext cx="600067" cy="276999"/>
          </a:xfrm>
          <a:prstGeom prst="rect">
            <a:avLst/>
          </a:prstGeom>
          <a:solidFill>
            <a:schemeClr val="tx2">
              <a:lumMod val="20000"/>
              <a:lumOff val="80000"/>
            </a:schemeClr>
          </a:solidFill>
          <a:ln>
            <a:solidFill>
              <a:schemeClr val="tx1"/>
            </a:solidFill>
            <a:prstDash val="solid"/>
          </a:ln>
        </p:spPr>
        <p:txBody>
          <a:bodyPr wrap="square" rtlCol="0">
            <a:spAutoFit/>
          </a:bodyPr>
          <a:lstStyle/>
          <a:p>
            <a:pPr algn="ctr"/>
            <a:r>
              <a:rPr lang="es-ES" sz="1200" b="1" dirty="0" smtClean="0"/>
              <a:t>SI</a:t>
            </a:r>
            <a:endParaRPr lang="es-ES" sz="1200" b="1" dirty="0"/>
          </a:p>
        </p:txBody>
      </p:sp>
      <p:cxnSp>
        <p:nvCxnSpPr>
          <p:cNvPr id="65" name="64 Conector recto de flecha"/>
          <p:cNvCxnSpPr/>
          <p:nvPr/>
        </p:nvCxnSpPr>
        <p:spPr>
          <a:xfrm>
            <a:off x="1187624" y="2758715"/>
            <a:ext cx="0" cy="67028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0" name="69 CuadroTexto"/>
          <p:cNvSpPr txBox="1"/>
          <p:nvPr/>
        </p:nvSpPr>
        <p:spPr>
          <a:xfrm>
            <a:off x="893353" y="2924944"/>
            <a:ext cx="600067" cy="276999"/>
          </a:xfrm>
          <a:prstGeom prst="rect">
            <a:avLst/>
          </a:prstGeom>
          <a:solidFill>
            <a:schemeClr val="accent2">
              <a:lumMod val="20000"/>
              <a:lumOff val="80000"/>
            </a:schemeClr>
          </a:solidFill>
          <a:ln>
            <a:solidFill>
              <a:schemeClr val="tx1"/>
            </a:solidFill>
            <a:prstDash val="solid"/>
          </a:ln>
        </p:spPr>
        <p:txBody>
          <a:bodyPr wrap="square" rtlCol="0">
            <a:spAutoFit/>
          </a:bodyPr>
          <a:lstStyle/>
          <a:p>
            <a:pPr algn="ctr"/>
            <a:r>
              <a:rPr lang="es-ES" sz="1200" b="1" dirty="0" smtClean="0"/>
              <a:t>NO </a:t>
            </a:r>
            <a:endParaRPr lang="es-ES" sz="1200" b="1" dirty="0"/>
          </a:p>
        </p:txBody>
      </p:sp>
      <p:cxnSp>
        <p:nvCxnSpPr>
          <p:cNvPr id="81" name="80 Conector angular"/>
          <p:cNvCxnSpPr/>
          <p:nvPr/>
        </p:nvCxnSpPr>
        <p:spPr>
          <a:xfrm rot="16200000" flipH="1">
            <a:off x="3138032" y="3638832"/>
            <a:ext cx="427471" cy="727887"/>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2" name="111 Conector angular"/>
          <p:cNvCxnSpPr/>
          <p:nvPr/>
        </p:nvCxnSpPr>
        <p:spPr>
          <a:xfrm rot="5400000">
            <a:off x="2159565" y="3645800"/>
            <a:ext cx="396986" cy="683467"/>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a:off x="2891814" y="2780928"/>
            <a:ext cx="0" cy="67028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26 CuadroTexto"/>
          <p:cNvSpPr txBox="1"/>
          <p:nvPr/>
        </p:nvSpPr>
        <p:spPr>
          <a:xfrm>
            <a:off x="2552604" y="2924943"/>
            <a:ext cx="600067" cy="276999"/>
          </a:xfrm>
          <a:prstGeom prst="rect">
            <a:avLst/>
          </a:prstGeom>
          <a:solidFill>
            <a:schemeClr val="tx2">
              <a:lumMod val="20000"/>
              <a:lumOff val="80000"/>
            </a:schemeClr>
          </a:solidFill>
          <a:ln>
            <a:solidFill>
              <a:schemeClr val="tx1"/>
            </a:solidFill>
            <a:prstDash val="solid"/>
          </a:ln>
        </p:spPr>
        <p:txBody>
          <a:bodyPr wrap="square" rtlCol="0">
            <a:spAutoFit/>
          </a:bodyPr>
          <a:lstStyle/>
          <a:p>
            <a:pPr algn="ctr"/>
            <a:r>
              <a:rPr lang="es-ES" sz="1200" b="1" dirty="0" smtClean="0"/>
              <a:t>SI</a:t>
            </a:r>
            <a:endParaRPr lang="es-ES" sz="1200" b="1" dirty="0"/>
          </a:p>
        </p:txBody>
      </p:sp>
      <p:cxnSp>
        <p:nvCxnSpPr>
          <p:cNvPr id="30" name="29 Conector recto de flecha"/>
          <p:cNvCxnSpPr/>
          <p:nvPr/>
        </p:nvCxnSpPr>
        <p:spPr>
          <a:xfrm>
            <a:off x="2555776" y="448942"/>
            <a:ext cx="0" cy="67028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a:off x="2590426" y="1570582"/>
            <a:ext cx="0" cy="67028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31 CuadroTexto"/>
          <p:cNvSpPr txBox="1"/>
          <p:nvPr/>
        </p:nvSpPr>
        <p:spPr>
          <a:xfrm>
            <a:off x="2315749" y="1700808"/>
            <a:ext cx="600067" cy="276999"/>
          </a:xfrm>
          <a:prstGeom prst="rect">
            <a:avLst/>
          </a:prstGeom>
          <a:solidFill>
            <a:schemeClr val="accent2">
              <a:lumMod val="20000"/>
              <a:lumOff val="80000"/>
            </a:schemeClr>
          </a:solidFill>
          <a:ln>
            <a:solidFill>
              <a:schemeClr val="tx1"/>
            </a:solidFill>
            <a:prstDash val="solid"/>
          </a:ln>
        </p:spPr>
        <p:txBody>
          <a:bodyPr wrap="square" rtlCol="0">
            <a:spAutoFit/>
          </a:bodyPr>
          <a:lstStyle/>
          <a:p>
            <a:pPr algn="ctr"/>
            <a:r>
              <a:rPr lang="es-ES" sz="1200" b="1" dirty="0" smtClean="0"/>
              <a:t>NO </a:t>
            </a:r>
            <a:endParaRPr lang="es-ES" sz="1200" b="1" dirty="0"/>
          </a:p>
        </p:txBody>
      </p:sp>
      <p:sp>
        <p:nvSpPr>
          <p:cNvPr id="33" name="32 CuadroTexto"/>
          <p:cNvSpPr txBox="1"/>
          <p:nvPr/>
        </p:nvSpPr>
        <p:spPr>
          <a:xfrm>
            <a:off x="2264996" y="559713"/>
            <a:ext cx="600067" cy="276999"/>
          </a:xfrm>
          <a:prstGeom prst="rect">
            <a:avLst/>
          </a:prstGeom>
          <a:solidFill>
            <a:schemeClr val="accent2">
              <a:lumMod val="20000"/>
              <a:lumOff val="80000"/>
            </a:schemeClr>
          </a:solidFill>
          <a:ln>
            <a:solidFill>
              <a:schemeClr val="tx1"/>
            </a:solidFill>
            <a:prstDash val="solid"/>
          </a:ln>
        </p:spPr>
        <p:txBody>
          <a:bodyPr wrap="square" rtlCol="0">
            <a:spAutoFit/>
          </a:bodyPr>
          <a:lstStyle/>
          <a:p>
            <a:pPr algn="ctr"/>
            <a:r>
              <a:rPr lang="es-ES" sz="1200" b="1" dirty="0" smtClean="0"/>
              <a:t>NO </a:t>
            </a:r>
            <a:endParaRPr lang="es-ES" sz="1200" b="1" dirty="0"/>
          </a:p>
        </p:txBody>
      </p:sp>
    </p:spTree>
    <p:extLst>
      <p:ext uri="{BB962C8B-B14F-4D97-AF65-F5344CB8AC3E}">
        <p14:creationId xmlns:p14="http://schemas.microsoft.com/office/powerpoint/2010/main" val="18106069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Conclusión</a:t>
            </a:r>
            <a:endParaRPr lang="es-ES" dirty="0"/>
          </a:p>
        </p:txBody>
      </p:sp>
      <p:sp>
        <p:nvSpPr>
          <p:cNvPr id="3" name="2 Marcador de contenido"/>
          <p:cNvSpPr>
            <a:spLocks noGrp="1"/>
          </p:cNvSpPr>
          <p:nvPr>
            <p:ph idx="1"/>
          </p:nvPr>
        </p:nvSpPr>
        <p:spPr>
          <a:xfrm>
            <a:off x="457200" y="1600200"/>
            <a:ext cx="8229600" cy="5141168"/>
          </a:xfrm>
        </p:spPr>
        <p:txBody>
          <a:bodyPr>
            <a:normAutofit fontScale="70000" lnSpcReduction="20000"/>
          </a:bodyPr>
          <a:lstStyle/>
          <a:p>
            <a:pPr marL="0" indent="0">
              <a:buNone/>
            </a:pPr>
            <a:r>
              <a:rPr lang="es-ES" dirty="0"/>
              <a:t>La evidencia de la estabilización espinal del paciente con trauma es escasa. Sobre la base de una revisión sistemática de la literatura existente, la clasificación de la solidez de la evidencia, el juicio clínico y un proceso de consenso, nuestro grupo </a:t>
            </a:r>
            <a:r>
              <a:rPr lang="es-ES" dirty="0" smtClean="0"/>
              <a:t> </a:t>
            </a:r>
            <a:r>
              <a:rPr lang="es-ES" dirty="0"/>
              <a:t>formuló las siguientes recomendaciones para la estabilización de la columna vertebral de pacientes adultos con </a:t>
            </a:r>
            <a:r>
              <a:rPr lang="es-ES" dirty="0" smtClean="0"/>
              <a:t>trauma:</a:t>
            </a:r>
          </a:p>
          <a:p>
            <a:r>
              <a:rPr lang="es-ES" dirty="0" smtClean="0"/>
              <a:t>una </a:t>
            </a:r>
            <a:r>
              <a:rPr lang="es-ES" dirty="0"/>
              <a:t>fuerte recomendación </a:t>
            </a:r>
            <a:r>
              <a:rPr lang="es-ES" dirty="0" smtClean="0"/>
              <a:t>en contra de la </a:t>
            </a:r>
            <a:r>
              <a:rPr lang="es-ES" dirty="0"/>
              <a:t>estabilización de la columna vertebral en el caso de pacientes con lesiones penetrantes </a:t>
            </a:r>
            <a:r>
              <a:rPr lang="es-ES" dirty="0" smtClean="0"/>
              <a:t>aisladas,</a:t>
            </a:r>
          </a:p>
          <a:p>
            <a:r>
              <a:rPr lang="es-ES" dirty="0" smtClean="0"/>
              <a:t>una </a:t>
            </a:r>
            <a:r>
              <a:rPr lang="es-ES" dirty="0"/>
              <a:t>recomendación débil </a:t>
            </a:r>
            <a:r>
              <a:rPr lang="es-ES" dirty="0" smtClean="0"/>
              <a:t>en contra del </a:t>
            </a:r>
            <a:r>
              <a:rPr lang="es-ES" dirty="0"/>
              <a:t>uso del collarín cervical rígido, así como el tablero duro, </a:t>
            </a:r>
            <a:r>
              <a:rPr lang="es-ES" dirty="0" smtClean="0"/>
              <a:t>y</a:t>
            </a:r>
          </a:p>
          <a:p>
            <a:r>
              <a:rPr lang="es-ES" dirty="0" smtClean="0"/>
              <a:t>una </a:t>
            </a:r>
            <a:r>
              <a:rPr lang="es-ES" dirty="0"/>
              <a:t>recomendación débil para el uso de un colchón de vacío en el caso de pacientes estables con </a:t>
            </a:r>
            <a:r>
              <a:rPr lang="es-ES" dirty="0" smtClean="0"/>
              <a:t>ABCDE.</a:t>
            </a:r>
          </a:p>
          <a:p>
            <a:pPr marL="0" indent="0">
              <a:buNone/>
            </a:pPr>
            <a:r>
              <a:rPr lang="es-ES" dirty="0" smtClean="0"/>
              <a:t>Por </a:t>
            </a:r>
            <a:r>
              <a:rPr lang="es-ES" dirty="0"/>
              <a:t>último, nuestro grupo de trabajo sugiere que nuestro algoritmo se adopte en función de los hallazgos clínicos en lugar de los mecanismos de lesión para guiar la práctica clínica.</a:t>
            </a:r>
          </a:p>
          <a:p>
            <a:endParaRPr lang="es-ES" dirty="0"/>
          </a:p>
        </p:txBody>
      </p:sp>
    </p:spTree>
    <p:extLst>
      <p:ext uri="{BB962C8B-B14F-4D97-AF65-F5344CB8AC3E}">
        <p14:creationId xmlns:p14="http://schemas.microsoft.com/office/powerpoint/2010/main" val="26318680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endParaRPr lang="es-ES">
              <a:solidFill>
                <a:schemeClr val="tx2">
                  <a:satMod val="200000"/>
                </a:schemeClr>
              </a:solidFill>
            </a:endParaRPr>
          </a:p>
        </p:txBody>
      </p:sp>
      <p:sp>
        <p:nvSpPr>
          <p:cNvPr id="49154" name="2 Marcador de contenido"/>
          <p:cNvSpPr>
            <a:spLocks noGrp="1"/>
          </p:cNvSpPr>
          <p:nvPr>
            <p:ph idx="1"/>
          </p:nvPr>
        </p:nvSpPr>
        <p:spPr/>
        <p:txBody>
          <a:bodyPr/>
          <a:lstStyle/>
          <a:p>
            <a:endParaRPr lang="es-ES" smtClean="0"/>
          </a:p>
        </p:txBody>
      </p:sp>
      <p:pic>
        <p:nvPicPr>
          <p:cNvPr id="49155" name="Picture 2"/>
          <p:cNvPicPr>
            <a:picLocks noChangeAspect="1" noChangeArrowheads="1"/>
          </p:cNvPicPr>
          <p:nvPr/>
        </p:nvPicPr>
        <p:blipFill>
          <a:blip r:embed="rId2"/>
          <a:srcRect/>
          <a:stretch>
            <a:fillRect/>
          </a:stretch>
        </p:blipFill>
        <p:spPr bwMode="auto">
          <a:xfrm>
            <a:off x="0" y="919163"/>
            <a:ext cx="9220200" cy="501967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dirty="0" err="1" smtClean="0">
                <a:solidFill>
                  <a:schemeClr val="tx2">
                    <a:satMod val="200000"/>
                  </a:schemeClr>
                </a:solidFill>
              </a:rPr>
              <a:t>Neumotorax</a:t>
            </a:r>
            <a:endParaRPr lang="es-ES" dirty="0">
              <a:solidFill>
                <a:schemeClr val="tx2">
                  <a:satMod val="200000"/>
                </a:schemeClr>
              </a:solidFill>
            </a:endParaRPr>
          </a:p>
        </p:txBody>
      </p:sp>
      <p:sp>
        <p:nvSpPr>
          <p:cNvPr id="50178" name="2 Marcador de contenido"/>
          <p:cNvSpPr>
            <a:spLocks noGrp="1"/>
          </p:cNvSpPr>
          <p:nvPr>
            <p:ph idx="1"/>
          </p:nvPr>
        </p:nvSpPr>
        <p:spPr>
          <a:xfrm>
            <a:off x="914400" y="1268413"/>
            <a:ext cx="7772400" cy="5087937"/>
          </a:xfrm>
        </p:spPr>
        <p:txBody>
          <a:bodyPr>
            <a:normAutofit fontScale="92500"/>
          </a:bodyPr>
          <a:lstStyle/>
          <a:p>
            <a:r>
              <a:rPr lang="es-ES" sz="2400" dirty="0" smtClean="0"/>
              <a:t>Hasta ahora se ha establecido como lugar para la punción de un neumotórax a tensión el segundo espacio intercostal, línea media clavicular del lado afecto, pues bien, un reciente estudio radiológico viene a recomendar el quinto espacio intercostal línea axilar anterior.</a:t>
            </a:r>
          </a:p>
          <a:p>
            <a:endParaRPr lang="es-ES" sz="2400" dirty="0" smtClean="0"/>
          </a:p>
          <a:p>
            <a:endParaRPr lang="es-ES" sz="2400" dirty="0"/>
          </a:p>
          <a:p>
            <a:endParaRPr lang="es-ES" sz="2400" dirty="0" smtClean="0"/>
          </a:p>
          <a:p>
            <a:endParaRPr lang="es-ES" sz="2400" dirty="0"/>
          </a:p>
          <a:p>
            <a:r>
              <a:rPr lang="es-ES" sz="2400" dirty="0" smtClean="0"/>
              <a:t>R</a:t>
            </a:r>
            <a:r>
              <a:rPr lang="en-US" sz="2400" b="1" dirty="0" err="1" smtClean="0"/>
              <a:t>adiologic</a:t>
            </a:r>
            <a:r>
              <a:rPr lang="en-US" sz="2400" b="1" dirty="0" smtClean="0"/>
              <a:t> Evaluation of Alternative Sites for Needle Decompression of Tension Pneumothorax  </a:t>
            </a:r>
            <a:r>
              <a:rPr lang="en-US" sz="1600" dirty="0" smtClean="0"/>
              <a:t>Kenji </a:t>
            </a:r>
            <a:r>
              <a:rPr lang="en-US" sz="1600" dirty="0" err="1" smtClean="0"/>
              <a:t>Inaba</a:t>
            </a:r>
            <a:r>
              <a:rPr lang="en-US" sz="1600" dirty="0" smtClean="0"/>
              <a:t>, MD; Crystal Ives, BSc; Kelsey McClure, BA; Bernardino C. </a:t>
            </a:r>
            <a:r>
              <a:rPr lang="en-US" sz="1600" dirty="0" err="1" smtClean="0"/>
              <a:t>Branco</a:t>
            </a:r>
            <a:r>
              <a:rPr lang="en-US" sz="1600" dirty="0" smtClean="0"/>
              <a:t>, MD; Marc Eckstein, MD, MPH; David </a:t>
            </a:r>
            <a:r>
              <a:rPr lang="en-US" sz="1600" dirty="0" err="1" smtClean="0"/>
              <a:t>Shatz</a:t>
            </a:r>
            <a:r>
              <a:rPr lang="en-US" sz="1600" dirty="0" smtClean="0"/>
              <a:t>, MD; Matthew J. Martin, MD; </a:t>
            </a:r>
            <a:r>
              <a:rPr lang="en-US" sz="1600" dirty="0" err="1" smtClean="0"/>
              <a:t>Sravanthi</a:t>
            </a:r>
            <a:r>
              <a:rPr lang="en-US" sz="1600" dirty="0" smtClean="0"/>
              <a:t> Reddy, MD; </a:t>
            </a:r>
            <a:r>
              <a:rPr lang="en-US" sz="1600" dirty="0" err="1" smtClean="0"/>
              <a:t>Demetrios</a:t>
            </a:r>
            <a:r>
              <a:rPr lang="en-US" sz="1600" dirty="0" smtClean="0"/>
              <a:t> </a:t>
            </a:r>
            <a:r>
              <a:rPr lang="en-US" sz="1600" dirty="0" err="1" smtClean="0"/>
              <a:t>Demetriades</a:t>
            </a:r>
            <a:r>
              <a:rPr lang="en-US" sz="1600" dirty="0" smtClean="0"/>
              <a:t>, MD, PhD </a:t>
            </a:r>
            <a:r>
              <a:rPr lang="en-US" sz="1600" i="1" dirty="0" smtClean="0"/>
              <a:t>Arch Surg. </a:t>
            </a:r>
            <a:r>
              <a:rPr lang="en-US" sz="2400" dirty="0" smtClean="0"/>
              <a:t>2012;147(9):813-818. doi:10.1001/archsurg.2012.751.</a:t>
            </a:r>
            <a:endParaRPr lang="es-ES" sz="24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284984"/>
            <a:ext cx="2808312" cy="1218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endParaRPr lang="es-ES">
              <a:solidFill>
                <a:schemeClr val="tx2">
                  <a:satMod val="200000"/>
                </a:schemeClr>
              </a:solidFill>
            </a:endParaRPr>
          </a:p>
        </p:txBody>
      </p:sp>
      <p:sp>
        <p:nvSpPr>
          <p:cNvPr id="3" name="2 Marcador de contenido"/>
          <p:cNvSpPr>
            <a:spLocks noGrp="1"/>
          </p:cNvSpPr>
          <p:nvPr>
            <p:ph idx="1"/>
          </p:nvPr>
        </p:nvSpPr>
        <p:spPr>
          <a:xfrm>
            <a:off x="914400" y="260350"/>
            <a:ext cx="7772400" cy="6096000"/>
          </a:xfrm>
        </p:spPr>
        <p:txBody>
          <a:bodyPr>
            <a:normAutofit fontScale="47500" lnSpcReduction="20000"/>
          </a:bodyPr>
          <a:lstStyle/>
          <a:p>
            <a:pPr marL="411480">
              <a:spcAft>
                <a:spcPts val="0"/>
              </a:spcAft>
              <a:buFont typeface="Wingdings"/>
              <a:buChar char=""/>
              <a:defRPr/>
            </a:pPr>
            <a:r>
              <a:rPr lang="en-US" sz="3200" b="1" dirty="0" smtClean="0"/>
              <a:t>ABSTRACT</a:t>
            </a:r>
          </a:p>
          <a:p>
            <a:pPr marL="411480">
              <a:spcAft>
                <a:spcPts val="0"/>
              </a:spcAft>
              <a:buFont typeface="Wingdings"/>
              <a:buChar char=""/>
              <a:defRPr/>
            </a:pPr>
            <a:r>
              <a:rPr lang="en-US" sz="3200" b="1" dirty="0" smtClean="0"/>
              <a:t>Objective</a:t>
            </a:r>
            <a:r>
              <a:rPr lang="en-US" sz="3200" dirty="0" smtClean="0"/>
              <a:t> To compare the distance to be traversed during needle </a:t>
            </a:r>
            <a:r>
              <a:rPr lang="en-US" sz="3200" dirty="0" err="1" smtClean="0"/>
              <a:t>thoracostomy</a:t>
            </a:r>
            <a:r>
              <a:rPr lang="en-US" sz="3200" dirty="0" smtClean="0"/>
              <a:t> decompression performed at the second </a:t>
            </a:r>
            <a:r>
              <a:rPr lang="en-US" sz="3200" dirty="0" err="1" smtClean="0"/>
              <a:t>intercostal</a:t>
            </a:r>
            <a:r>
              <a:rPr lang="en-US" sz="3200" dirty="0" smtClean="0"/>
              <a:t> space (ICS) in the </a:t>
            </a:r>
            <a:r>
              <a:rPr lang="en-US" sz="3200" dirty="0" err="1" smtClean="0"/>
              <a:t>midclavicular</a:t>
            </a:r>
            <a:r>
              <a:rPr lang="en-US" sz="3200" dirty="0" smtClean="0"/>
              <a:t> line (MCL) with the fifth ICS in the anterior </a:t>
            </a:r>
            <a:r>
              <a:rPr lang="en-US" sz="3200" dirty="0" err="1" smtClean="0"/>
              <a:t>axillary</a:t>
            </a:r>
            <a:r>
              <a:rPr lang="en-US" sz="3200" dirty="0" smtClean="0"/>
              <a:t> line (AAL).</a:t>
            </a:r>
          </a:p>
          <a:p>
            <a:pPr marL="411480">
              <a:spcAft>
                <a:spcPts val="0"/>
              </a:spcAft>
              <a:buFont typeface="Wingdings"/>
              <a:buChar char=""/>
              <a:defRPr/>
            </a:pPr>
            <a:r>
              <a:rPr lang="en-US" sz="3200" b="1" dirty="0" smtClean="0"/>
              <a:t>Design</a:t>
            </a:r>
            <a:r>
              <a:rPr lang="en-US" sz="3200" dirty="0" smtClean="0"/>
              <a:t> Patients were separated into body mass index (BMI) quartiles,. From each BMI quartile, 30 patients were randomly chosen for inclusion in the study on the basis of a priori power analysis (n = 120). Chest wall thickness on computed tomography at the second ICS in the MCL was compared with the fifth ICS in the AAL on both the right and left sides through all BMI quartiles.</a:t>
            </a:r>
          </a:p>
          <a:p>
            <a:pPr marL="411480">
              <a:spcAft>
                <a:spcPts val="0"/>
              </a:spcAft>
              <a:buFont typeface="Wingdings"/>
              <a:buChar char=""/>
              <a:defRPr/>
            </a:pPr>
            <a:r>
              <a:rPr lang="en-US" sz="3200" b="1" dirty="0" smtClean="0"/>
              <a:t>Patients</a:t>
            </a:r>
            <a:r>
              <a:rPr lang="en-US" sz="3200" dirty="0" smtClean="0"/>
              <a:t> Injured patients aged 16 years or older evaluated from January 1, 2009, to January 1, 2010, undergoing computed tomography of the chest.</a:t>
            </a:r>
          </a:p>
          <a:p>
            <a:pPr marL="411480">
              <a:spcAft>
                <a:spcPts val="0"/>
              </a:spcAft>
              <a:buFont typeface="Wingdings"/>
              <a:buChar char=""/>
              <a:defRPr/>
            </a:pPr>
            <a:r>
              <a:rPr lang="en-US" sz="3200" b="1" dirty="0" smtClean="0"/>
              <a:t>Results</a:t>
            </a:r>
            <a:r>
              <a:rPr lang="en-US" sz="3200" dirty="0" smtClean="0"/>
              <a:t> A total of 680 patients met the study inclusion criteria (81.5% were male and mean age was 41 years [range, 16-97 years]). Of the injuries sustained, 13.2% were penetrating, mean (SD) Injury Severity Score was 15.5 (10.3), and mean BMI was 27.9 (5.9) (range, 15.4-60.7). The mean difference in chest wall thickness between the second ICS at the MCL and the fifth ICS at the AAL was 12.9 mm (95% CI, 11.0-14.8; </a:t>
            </a:r>
            <a:r>
              <a:rPr lang="en-US" sz="3200" i="1" dirty="0" smtClean="0"/>
              <a:t>P</a:t>
            </a:r>
            <a:r>
              <a:rPr lang="en-US" sz="3200" dirty="0" smtClean="0"/>
              <a:t> &lt; .001) on the right and 13.4 mm (95% CI, 11.4-15.3; </a:t>
            </a:r>
            <a:r>
              <a:rPr lang="en-US" sz="3200" i="1" dirty="0" smtClean="0"/>
              <a:t>P</a:t>
            </a:r>
            <a:r>
              <a:rPr lang="en-US" sz="3200" dirty="0" smtClean="0"/>
              <a:t> &lt; .001) on the left. There was a stepwise increase in chest wall thickness across all BMI quartiles at each location of measurement. There was a significant difference in chest wall thickness between the second ICS at the MCL and the fifth ICS at the AAL in all quartiles on both the right and the left. The percentage of patients with chest wall thickness greater than the standard 5-cm decompression needle was 42.5% at the second ICS in the MCL and only 16.7% at the fifth ICS in the AAL.</a:t>
            </a:r>
          </a:p>
          <a:p>
            <a:pPr marL="411480">
              <a:spcAft>
                <a:spcPts val="0"/>
              </a:spcAft>
              <a:buFont typeface="Wingdings"/>
              <a:buChar char=""/>
              <a:defRPr/>
            </a:pPr>
            <a:endParaRPr lang="en-US" sz="3200" dirty="0" smtClean="0"/>
          </a:p>
          <a:p>
            <a:pPr marL="411480" fontAlgn="auto">
              <a:spcAft>
                <a:spcPts val="0"/>
              </a:spcAft>
              <a:buFont typeface="Wingdings"/>
              <a:buChar char=""/>
              <a:defRPr/>
            </a:pPr>
            <a:r>
              <a:rPr lang="es-ES" sz="4200" b="1" dirty="0" smtClean="0">
                <a:solidFill>
                  <a:srgbClr val="FF0000"/>
                </a:solidFill>
              </a:rPr>
              <a:t>Conclusiones</a:t>
            </a:r>
            <a:r>
              <a:rPr lang="es-ES" sz="4200" dirty="0" smtClean="0">
                <a:solidFill>
                  <a:srgbClr val="FF0000"/>
                </a:solidFill>
              </a:rPr>
              <a:t>  la descompresión con aguja de </a:t>
            </a:r>
            <a:r>
              <a:rPr lang="es-ES" sz="4200" dirty="0" err="1" smtClean="0">
                <a:solidFill>
                  <a:srgbClr val="FF0000"/>
                </a:solidFill>
              </a:rPr>
              <a:t>toracostomía</a:t>
            </a:r>
            <a:r>
              <a:rPr lang="es-ES" sz="4200" dirty="0" smtClean="0">
                <a:solidFill>
                  <a:srgbClr val="FF0000"/>
                </a:solidFill>
              </a:rPr>
              <a:t>  fallaría en el 42,5% de los casos en el 2º EIC en comparación con el 16,7% que fallaría en el 5º EIC LAA. El espesor de la pared torácica en el quinto EIC fue de 1,3 cm más delgada en promedio y puede ser un lugar elegido para la descompresión con aguja de </a:t>
            </a:r>
            <a:r>
              <a:rPr lang="es-ES" sz="4200" dirty="0" err="1" smtClean="0">
                <a:solidFill>
                  <a:srgbClr val="FF0000"/>
                </a:solidFill>
              </a:rPr>
              <a:t>toracostomía</a:t>
            </a:r>
            <a:r>
              <a:rPr lang="es-ES" sz="4200" dirty="0" smtClean="0">
                <a:solidFill>
                  <a:srgbClr val="FF0000"/>
                </a:solidFill>
              </a:rPr>
              <a:t>.</a:t>
            </a:r>
            <a:endParaRPr lang="es-ES" sz="4200" dirty="0">
              <a:solidFill>
                <a:srgbClr val="FF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642194"/>
          </a:xfrm>
        </p:spPr>
        <p:txBody>
          <a:bodyPr>
            <a:normAutofit/>
          </a:bodyPr>
          <a:lstStyle/>
          <a:p>
            <a:pPr fontAlgn="auto">
              <a:spcAft>
                <a:spcPts val="0"/>
              </a:spcAft>
              <a:defRPr/>
            </a:pPr>
            <a:r>
              <a:rPr lang="es-ES" dirty="0" smtClean="0">
                <a:solidFill>
                  <a:schemeClr val="tx2">
                    <a:satMod val="200000"/>
                  </a:schemeClr>
                </a:solidFill>
              </a:rPr>
              <a:t>Secretaría de </a:t>
            </a:r>
            <a:r>
              <a:rPr lang="es-ES" dirty="0" err="1" smtClean="0">
                <a:solidFill>
                  <a:schemeClr val="tx2">
                    <a:satMod val="200000"/>
                  </a:schemeClr>
                </a:solidFill>
              </a:rPr>
              <a:t>defensa.USA</a:t>
            </a:r>
            <a:endParaRPr lang="es-ES" dirty="0">
              <a:solidFill>
                <a:schemeClr val="tx2">
                  <a:satMod val="200000"/>
                </a:schemeClr>
              </a:solidFill>
            </a:endParaRPr>
          </a:p>
        </p:txBody>
      </p:sp>
      <p:sp>
        <p:nvSpPr>
          <p:cNvPr id="52226" name="4 Rectángulo"/>
          <p:cNvSpPr>
            <a:spLocks noChangeArrowheads="1"/>
          </p:cNvSpPr>
          <p:nvPr/>
        </p:nvSpPr>
        <p:spPr bwMode="auto">
          <a:xfrm>
            <a:off x="684213" y="4797425"/>
            <a:ext cx="8208962" cy="646113"/>
          </a:xfrm>
          <a:prstGeom prst="rect">
            <a:avLst/>
          </a:prstGeom>
          <a:noFill/>
          <a:ln w="9525">
            <a:noFill/>
            <a:miter lim="800000"/>
            <a:headEnd/>
            <a:tailEnd/>
          </a:ln>
        </p:spPr>
        <p:txBody>
          <a:bodyPr>
            <a:spAutoFit/>
          </a:bodyPr>
          <a:lstStyle/>
          <a:p>
            <a:r>
              <a:rPr lang="es-ES">
                <a:latin typeface="Corbel" pitchFamily="34" charset="0"/>
              </a:rPr>
              <a:t>http://www.naemt.org/Libraries/PHTLS%20TCCC/0757%20DHB%20Memo%20120706%20Needle%20Decompression.sflb</a:t>
            </a:r>
          </a:p>
        </p:txBody>
      </p:sp>
      <p:sp>
        <p:nvSpPr>
          <p:cNvPr id="52227" name="AutoShape 4" descr="data:image/jpeg;base64,/9j/4AAQSkZJRgABAQAAAQABAAD/2wCEAAkGBhQSERUUExQUFRQWGRsYGRgYGBgdFhgYGhgVGxoZHhwbICYfGBwjGhgaHy8iIycpLCwsGR4xNTAqNSYsLCkBCQoKDgwOGg8PGiwkHCQsLCwsLCwsLCwsLCwsLCwsLCwsLCwsLCwsKSwsLCwsLCwsLCwsLCwsKSwsLCwsLCwsLP/AABEIAPQAzwMBIgACEQEDEQH/xAAbAAACAwEBAQAAAAAAAAAAAAAEBQIDBgEAB//EADoQAAECBAQEBAUEAQMFAQEAAAECEQADITEEEkFRBWFxgSKRofAGEzKxwULR4fFSFCNiFRZygpIzB//EABkBAAMBAQEAAAAAAAAAAAAAAAABAgMEBf/EACYRAQEAAgIDAAEDBQEAAAAAAAABAhEDIRIxQVEiYXETFEKR8AT/2gAMAwEAAhEDEQA/ANXlEdiOfq32iQ5xm0cMRRLasSzRxSoAznxWmqW2/JhHw6S6lPo35h38TqU/hTmZL8khy5OohHwqcyVn6iSKBqd35+kdeF/THLn7ET6mNxLDJAeiQB5BoxGCRnmpGub6aCgqfSNorEAA1AjPmvppxRfLZ/E+XVmf1j2JVKSPqPIXV3SBQdYXTMecjmgU+UPXRu8Co4k9zbUuR7eMZGlo9XEJaXKlskEBy4FagO33glOORNAMspUwulQIOztrCrCgzF3ADO1nAFupd4lKloCtcwo4YMxseUPQ2Z0esQm6wg/7k+VjFy5oeWQnLQONy+t/TlDabjQqYEpDAj+c27M0TpW3V4gIBUo0ArCdfFUrmZglYDMSU+H/AOraiC+MSTMlrlISlalAi6w2x8IvGRT8M4uWUr+aCMpcZ10AbwgH6uwo1ebkK1upWIOV2URqweJS8ehRYKD7Ghp94ScN4wmXKC5wWlSQTlJBDtQg/wAUgXEcdRNSTnFXAFLCnc7feDRbasdPvHBGZ4fhwgBaZy1bspwbNRWZqaUsY0kuY5bUsebGFo9pCOZomUvEckBomZEFTQA5POLcoiEzDhVNIAD/AOrJIcUfekUKxCV1Kg/oIhO+GUkuJkxHQhvJoqV8MKApOU+5D/loiy1csh7miWaKDOG/v7xMF7RaEyd/x7aIlfKOgxxXmf6gDN/FeBnTQPlpcMQWI1N6kbQgMkygUTkpzTDmerpDFkuCRlzXpH0IjlFGIwEtbZ0JV/5AH7w5SsfOZeOWlXhCks25U4bVhrGv4PxCctCjNSWoA4YmhfbkIcy8GgfSkDoBAPGsQEABnBv2Lwb2WtPTSZniYhAc86lzeBETEoFU1LM9+vKFysdmNDT0pbr/ABEPnUzBRuzPeGVPcDiR4znynZqHvEMZi8qFKBskkmr0BP4haialSQAGVrtAuNmEIWWuG3BejQEv/wBXnWVLKVK0YMoJDMK36jYwbhkpzFai5CWALaNT+tozWGlqCgGHhsXrV9eQPrD3ESihIUpQCGGZQY0IuA7tB6P2LPEVCaWA+nKe/e4eOnEFIdLv6d4V4LGfMGbSw3I0izEyJtR8z5YN6CgowJ1+zwejX43hIxLLmlatLnIk3YAUTC3GfBASf9maQDUZqjW+oqGjk7hc6WypOJCnBBDumherUFGuIZcO4kZskE3ZQI1BDP8Af1gJllDESKqSrJqU1T3a3eH/AAf4pCxzFHc9QO35hjKYpS4vTzcPTZ37QBj/AIblrdSGlzLuLK5EfmGTV4THZ7M/PX9jBPvWMXwbHKSnKs5VoJSqtmt2Oh5RqcBjQuhIKhtq9XibFSjAY4TvHfQx4H37vCU5zjgJiREdSdWgJSKxEyARUCsWplx75cBqfkbEiOZD/l2p52i9KGt7vHu9ftAFbFrvHA7NEwDrHVB7j1gCs9B2PlGb+McVkTLJT4CcpNgCXYH9+saZSOekV4jCpmIUlQBSoMQRRvfcQB8/XK8IJp5391p6QVLXLlS3mBzcD3qYJnfBMwLyy1I+SA7qKs4erMAxbdw8R4h8IqC0pTmmUcFm8Qdxdh56wW9Hjjulk7juZvAUuS1h51rAs7GrWqtQHtT/ABD87waZQR4VpY6giEU5IKkh3qRfT9qCJxu2nJh4Tcvs/wAI6XOnaBeJYrPll0GY1Y0CRVursfKKJOMWkHxAi9fwR/ME8GlCbMKyMvywAHZnU7kmmgDdY0c5rhlBKClNwK7ADc27Qfg5+ZOZQpWlS7C7ExJfCqDU0qaJfYOwMESEoADllEkM9LM3MRE7Xei11EXFKkCm4brrFWFJTNXLAfMyktSodz3Tvy2hikJK1JRUt6hrDtCbjMsoUClzTKWtUU+0Wgyk4vKBYliP5iibjyFNsPYgDBpUUjMwYNrUdNIPwMtKiybkkWZyL/aABsXxIJCjMSSghiyXVqxpa+p1gLhvxKJMxJSpS5dBlUGVWl3LkPrcRqcNhUJJUzpWWroQ49YDX8E4WYoqSqYhz9IKW5s4cCANJg8YmagKSXBpTlpu8X7aQFw7hiZEvIjM13JBJNNacoLIag0iVLAqOCl4jl13v+Y4CLVaAOnf3aOZ+w846AI4E6QG4rd384kTXr7+0cB9/aOtT20ASSrneOv5/bziASPY6/xHlg7+/wBoAk/N+8ePtxEREgdYAiERKvX3/ceH599bR4J9/wAwEW8cRLEpSpqMwT/iPHejNXWPm+Lwv+68tCgDZzYX6mPrJPP784xvxRwCZLKpkpOZBuL5KuWFynZrPAdJUyAlLKbP/iBYHfaHPBpTMlBNwtRYeJywSQXoBXyjInGF6A8ybmr/AH0jZfD6AZKlvTMH3JBYW5Q0nMgpWaqKdQoDX7+UVTlrSQjwqI+nYj/J9XjuIkJAASooLPVnq9Iol4ZctJIBOa6rhu9oZLVy0kFblCg5URZg706RnMVjq5llkv3qfvp2ifHeIrATJRqxL/4jpoT9jC7/AKumWsCZYpSVBKQd3Yvp0MASxOIBLImlQI2I62bfWDeFS01ILHK4BLVcPyURbvF6+L4BICCgO36AXHM0D9HgcYiUWVLKwnZQDbUq79RpCNpMKtAAQEulCabuf1GtHMWiahBCSoZzW9S5pTQAQtkArLqmJQNs4Btdn+/pqTKCEqHy1FW/0FNjehggPFEtrYVpvHEzN/faIYSYSnxCo3Fxp+3aCEsLfaJUqMwCzabv94k7/mLSgPp7aKUyAW3hhwK7X98rx5JAtr5X5WMUBY/jaLeh/mGSQmdH1846FOWGkV/M3jyf1ML7fz1hGmhxXbz5RKp9Ihma0c+aBs+m2vnAFikgU8jHUqt796xUFeX9xImldPvpAEyRqeXsR1SvTy/qK81/4f8AeJCb9u0ASWrdoD4tJUuWQhwQH0DgVYPQHrF/SvPz84Scf4moUSoppUij719HgKsDxdZ+YGSQl8r+HM7PUJoOka3gKSiUJbF2BoHILvbk7QPhuHFIM3KWUPCSzgdfKtKCO4actCgsML1zJI2ajwyaOXhEgBQOYmgqXKjd9hTSA8XMEsEKIGUEqOzVpzMcwfEAohnKquoCgJfWnWA+J58SRKkgCWg+Oar9Sth/l+/SGGcTjgVTJsyhPokWHr5mAsHwqbOmfMCFEGxYs1gKP9qxucH8Ky3BUnOq7qqC3Kzw3CSlmDPStu76QbJh/wDs8KU6ypJuwDNvcOzxoMF8NICRTOlty7c6voOUNcQt1/SArRn72pX7R2WHSooHy1jzelPvAAMvg2HdijK+xKe9GBPWJTMCZIzSVkJG9UluVHgpGITOQQf/ANEmo6s3Yg6filcicQltCfpNHtUHW8TTi3hWNCyRQWfrV/xDIh9KdesZLguLyYhclQqolaT/AOIYp5UD9o1Pzae6QVUTWrYRCWRQlh3v/EQK/fYRIgGlInZhFS7B2Z6WHRvxyiaVHkf66RBRvUF+ZAoPXWJAtszPfp396RRPCYbN5Ect4grEMGZQ7E/aJIY16+x3/McQl99hy7wtGiMWi2YPs7ehvF4mAg9ffsxUQOtbkeX2eKkcPTUgMTqCQ55jygAtKth+KR1gxcfn7ftpAWRrFQOxqPWvrHMZxBMhBmTCClLcq7M55HvCt0rHHy9GQtT37p5xVOnBAc25j9oz0j40lqGYhho4NfxCviPxNnt4XqOggl2efHcZvZhxHHqSKKV/9qGuiWb1hFipxOYOelKksx3g7hOBViQVk5UDUM6uQf7xpsLwlCpDjICPpoM1GckipLPFsSzhWLm/LSVkBaUsAUkilEgt9LhhyghRQfGBlKqKTUFKrM4oQ+8Af6mLJmNDZtbH/kN+1vKCwS/l3FzcykoCgAq7BiAL1fVxWGmHQkAJa1tGMZ1U1KiJgdxQ1JYXZzo8Fy8WGoohukTbVSHilFOhIu2rdY6mcFq8VVczYHlvCKVxcBYzKUE6moSfuInjJmdGZBSrLZQUH/nzhxNaObNKgnMWCfVvsWij5LqKrnYkeID87dIQ4HjwmJCCR8webV8/fKGsuaCmpsG6RRKuIYZTpnSVZS2Ukhwf+JHWsDzJpCAVLzEVJZq6gXtaKeJcYEtapKV1NW1O471pCmesr6XA2JL97xlyckxa8fHcmnkYWWsJmDKo1IUxcEs9RUWaDly1b9PDGU+FcYUzShyygaPQKH8A+kbJCG58+vW/WDGzKbPOeN0Hyq0PZo8EqvmDb5TW/OCVh7W0d96xxI2t9vURWojYMbuSOj87Rxqn8emzR5N7Bt/Z9vEspbU6bPpFE7LUBbTdmc170jqk08L7uA/oW26RUo1IqBd2fy2iQffsHAP5a0I3fm+ZoKO9eV4nLs+500O34isq611p7G3aJl7Nb7/3ygDqDu4O1PL7PGO+J+MJKQgJzqUrMGqHZgG1II9tD/iuNZJZvHT7P9vWMXhpWfFhJDJfKNmA/rzibr2vDL/GfQ0jgWKn+IJfqv8AakFo+FpwSkrUmpqh3UlNfE9noaDvH0BGFlitQ1EpBIFtd35wmx6yFrzGlGGwaohYW5K5Jjh19TwMkJTlBdtAzJp9L9oaYdYRUMNWYX/MIzMSEJWlQBIObrW/7wvm/EqRQmu2saztz3oy44EtnSllatb327wglz1KUw7x5OOmT1gIBD+GpYPzOtNBHsLw+f8ANIUtkpDAoDOXoKjSt4AKm40SUEKAbV7WtCjCcXSu3kbw4x3wr84OqYxNRYEn/kNfSMzjPh2ZJctmAP1JqO7VFoVkpy0+l4jv3LD33juEw2cuCEI/UrS1g1zyhFgeJCxQH5ksexo8MpXEFzGFkjTTqwhTE7kLmyZapjJ8KkgZTr/f7wbjpsxgCo1rSh0FxzIgdMhJqqppWmn2rBM051JA1BHmpJ/HpDyupuljLbqM6vAlCqE1VtStj/UOMFOzPmYKH1B7/wDIcjHFyjMSwDkEMOfU9PSBATLmHOMqhQpN+nSObkx/06uPLc/c04VOErFBShRTsdiWH3p/7Rtkl3/b3SPn2IxAUkEany/se6RtuHj/AGkEu+QE+Q2iuG31U80l1YOUbV9dax1Naf3+IHKw3PvqOdht1jvzaUc199Y3YKk3vrcPT87eURIFvx72jqlc25NpePPrcDyD8t/3gDpSCPYOv7+oitILPzZ+jFqe/KJKQAxoebF66P8AeKgk53qAaV6ABu++1NYAmsN5jY+sRMxiKX1HY/esRy0JJav2Le+kdWGep/cB3blQQAk+IyyUMQASwpUWfz/MZ2dNMvES5gH9mnrGu4rhkrQxNAQvb6bs9nHu0Z/h+PlifmLVICPEMqbXFzXV4mzZ43WW2mmTDkD0N225Qp4jJXMAygZ7XAcMK7MN4c4gUehIJD/pcNXoN4iJYIFVAuCQWDkWzeQLUA12hYTUXy5TK7JsNwYnNmPh2Dsb6m7cvOCJWBQlmQhuYf73hgfE6SHI8VHyhNg73c6egFYmhQN7XfVR2HvzvF1iiifYmh9j7RWjArS2RlAl3Lg91VsaW+0cXK8OYEB7X8xp75xfw2ctFHBGrihPLnE7qoGxstUxQSoIlJ1CVErI6sMr9z0gXjeLVKSky05y4ASKHLq21LQ2nrQnxTABudeTakkxkcdjJ2IxOVEtkhJypmBSSoAOTUMCee0OFQuJwkqbU4eagq1SpL11Z8piGN4MqQkLzqyf5KQWHIqRmAPVovTOUg5VS1SydDY9DaGeCx2UZVkqQe99C9CIoibCZ1MaMdQQX8ocYCTlJUq4t3jh4GmU60BQlrVQU8O/Y+9IHKyVMn+gNescnLblfGOvikxnkc4RYS5SkVJJIZ3JOp7wi+IsGtcz5iEkksCL1G29GhzhSQkJ2tTZzp7vFyCK609++cdGutVh5au4z/AuGrfxgJTqk3J0p11jZpxWZOzX5Eb7wAgB291/uJgFNd9N+nP94ckhZZW9mYnO9S1CN6W9Y5MnB/E3clwa8quDAslbh7joOWu0XLXQuTta7aQyTVMatXNno/stHPmg615WexqOsRPMW1rTlZrx1Bd3Dbud3o4vAHRqafm97dbCPJRQkmu12L/w0RIZ2IoKu/pRmb78ojlsPpL6JDddoAkupP5vy5b3ilSrlx2P9e/OJzC9CQHpe4t2pttAw4Wl2SCO70717wAn+JsapMsBJfMS/Qb+9IC4F8LTZ3+5iQES/wBKDRSybPqE6841mFwiEXAK75mzH/1fwjqX6RPFSCWSFqVmJJV+oCpFmA00hpAqk5TlYkAtVmtb0HnF8hGfKX8S3Z9Ej9R8n8t48xq5cIUM3PYdS3k8US8WwUq2Z0/+tPu3qIRilpBdDky0O5e/fma+kCJmOqjZASCL129/iBMRNygirmp6lqchQekSSAClEtN2er/UXUT/APRhA0mS8yEqKqGw0YG/R9IHxOJCE5lfTa9SRBmKxCZeVFBvTm7Dc/u0CYjA/OWFzQpR/RKFkh7nc76Cg6r2r0QYNM3ETjMMtTA+FiW52o4pXmYdSuHzCQUS1mYC7uByrmI33hwjhUzKxaWH3enf9onJ4cjM+dSi9gD/AAIrX4T/ACCkhTmXNTLQtgqhdJHrrfSovEcVwdASwCXBP0Urs5fyZoZY3Bsr5lFfpIYAtyva8WS5T0CH5i3Uc4ZMzJ4ZNDpYqlq0/Unt+2sdHw+ofQH3rX+40ktaU/oU+7n8axMUrlA7mvaFo9snMwxB8QZqsfdDBGQ0YNpXt6w+xUtCz403oDYj3zhfisGUGlUmzfakACSx5aDpp35xcOgFbOfO20SlK8I1/elvzSPA2ejm7AwGrWGqHAL9nevQiCW1plYXHl07RBSbHS1RZmp05xSSEAAhwdCxbl+e8MhS+fWv7PHQGY7bB36bBt/OIlWxHq1+kQzuddge5/EI0phVYP1L9vPvvE0yy1Ulr8gKa6UiCcWgFlKANwA7nsOTRKTxOXMGUEPWoeocsCG2gLbqZYUL6sGufZi1MsvlfK9ybH8u8RwyGBIHhGo0aL8flUEkKobkO21tPOGSr5Bltm7MaE/mFvE8d/p0lSjmKtjR3YAm408oliMYf0qzMS22bZjGb+J1FajKRUmimtYP5n7QAfLxmYKl5yFE5lF65qBR+/nB0iSFpKlHwpAI1cuCB6P5RmcGpKTLC0lCkpIcksTVgD0YVgw8WKUoloOYFbhNh4jWtNCWd/SEZmiW6vFapJ5+/wAR7Bryhazo1dtfs0Vz8QwerbbQDxviwl4bIB4iXa+Ymo8qPyHOCiGvwjPTNViJikp8KgzvQsSw2/SN3h3gifETc32AH0p7V84yXwBgj8uZnN1OdWUATXn4hGq/1SUsFVA9n+4X0/i7EcVyEAJSVFiok+Jthz8hF0k5hmGzjf8ADQtn8TE5LoljMkn6iyRzfXoNYlgsM4JmTA9wAPCGrQPXvBNiyG60Bj4STyqKa0Lv0hVO4oZE6U4V43SHBD6nyU1f+Rhrg3ABQo1U5dP2ajwv+K8P8zDqSKTB45aqk5tR1IcN0g2evsGY3FjMku7sGFWd39Gj0pCgSMiW1Z6crHeEmE4qZqZamSKDkyqBXd94OK1+FWY1tVz5QEvTiBm8b5LHkem0ex04s2bMjkdef8R0Jc+OlHalTarwLK4aghSh4SoscpIV1pf1hZY+S8M7g4MM1tdPubRROcPSvfT1Zi9YFSZstRRMLpLhExrliQ40LXFvsL8RxAKykOAwfvo/f1iMcst+NaZ4Y3HzxTM52oWelndnoADe2kTQxZ9NGof2MRlqJOt2Djew5DWJyllNGFz7pdmjVgIk4MEO9LPv01ilGHOfxAlJ/UCPtQnsYHxXE1JACUIUQPCSSBTa45wrk/EM/wDWEgcyzRzf1ba7v7aTFoZkpCbZTVnox5uKg+3hTxBZWsECxAfk1CesKMLxgkf5qJUQAd1Eg166wZJ+fVmQdSakdhQHrHT7cFmroV/1EykZHqdBcjprygI4pai1S3pr0JeCpfAkkuslRuVEuBzLhoYSeHgJuwpSrljQ8oYLf9EuYwKlISOYKiTcvp2rzi1HDkgMEjU1u4u/PzhgZJHbm9Y8hIbQ/nn73hGV4rAhdk8qu5Fxye50EIeJcKWnIJaS6HIOlSKeYjY5eZct1HI7/wARUpQCQ1d3Aqd/7gDNHiWcpStGUkMf8SRYjr9wIR4xMxc1YmEApokgFsujdddfKNvPw6c2Vkvtr+/NhAx4ONySXvcXpb8QAN8GpCJKh/yqLUOUv6Hyg7HKUqZUNISKkA1UTRPQO56tA+Ek5ZnhLJIII8yCBc0f2YYzJkv5TZqZiKpLliRmagIJ84Q0MwWIRlBCkMKMzPzYxaJkvOEoBK2K61dILPShrCfCgh1S2KXIU4pqQQOVPOM5xTjCpU7MpyFJajpBS71q7OLBoJ2qyR9CMxLsmaHFCMwodRlBpWKJiVIBKvEi+ZN0q3aMjwb4RnY0CcFIlSy4SWLlizpSLB3qSCY0cv4XxchPgxCJ1PoWCAeQLlvMCFbj62c487N66Kyn5JUmhlqVnlkFmBL26qI7CGiCAsA2ducIsRUh0lJAIyEVQdUkcjUHWsNJWYhLctXZ2s8UzNwkFTguBoTfk4sIIXMch0gAChFB75wrwpUVkEObNsO14aSlKqC5s+bTkAaD7wgox8gKGVV3zAg6716wBKQEgMK2u5IYgVN2FYbYqSr/AIpN8uoDGwGsKZymLPRQ7s7O3nSK69nu60mN61Olvf7229KGWujvzs2pbeIBgkkfqqfewi0Id71q9BARJjuHzDQEX/UC/ZjEpHBQpX+4xLM/6NN/dhDMYqWak28rUtFvzks4Ptw+mzRhMsHRbnZrYaVw0IZKUh9m3cG0EIlABnPWjHc152iwoTY1On/k3rofOOZPFfTSw/mNZZWNmkkWPPRqnneOhbG5AOodtGFTSJhfpqK/yTUxC7MAHsTb3+8PZaWAv+oCo07DltHlqOqQ3P8Ae94iEvcv36aV5xFaFB2Vy5NTnbtAHRLSaOdhf9/zEZuHAHoXJ7Cg7xGVmCQCx6GnXkO0Qxi8ocggvR2sw9T75nsa0yOJwk8z0hiQFlRIf6XLeYh0Zik/VY2Pej7HnygsnOCQA4qDUEdzV/fKKMTMmAMpi9HYUO9BUsHaFbWuOsuopxBqAL71oS1b8hBq8JmQhKRVnBNiHFO8LpiHJSNkgE2S2nMkxevEkAIzFKgEl6GxLEHTfvE77O8fSqTPylQBcEgF6jn75Rml8Km4vGolAs+Zy1ES0kgnny3JEaTEpMuUVBOYLU4csUq3LDxJsaWgb4E4xLlzpktSFfOmqLKoaBzl3AuX5VZoLdY2wscZlnMW/wALJCEoQigSAkDkAwgPF8eUuamTIAKyrJmNs3TYMa/eDz4QWvvHztWKVLIKSUzAqhBYgsfzHPjNvWwxlPMHkxMyan5yhPyH6pYCFpRcOC45UgfhGMSU5DRkghrlIYeYcQqn8dQhEzJICZi3SuamYpmVVWVBqCo0Nd2aAuD8SUmYSzUDDWqhQdgacouW76HPx4+GVs/j/vw2Kpwl38L0A/UquvnFR4+AWSFKYsbAD1gDFy1vmus1brpSo2/MWDBrYBKUpSmvJ9SdTsw8xpvLt4tmj2XPKznmDIgC6ladBo8B4viMo0lpUtjQo+m41UG8j5RZhwzFDFVlLXUs1W/SgchE5nFMgILK5kt2cipFbUh6LYOW6ncEGlyM3N6MOxi5YZNSXB0flcA+sXTsQCElkMW+rNydlC99ornJU9AXGjuOr0IPWGnZdOkuGZOtGIDPQ1DxROmqTRKNvKHEtGYuXYuXq6m7b68zAzAAKyACgCg5U9O/bvzjLLCVtM7CQ8YWKZVDYkW/EdlcdUCyklhqK+zDabLIBJpWlRqBXYmt7+UZ34nxq0fLRmZJcqagJFKaOxrraFOJV5Gjl8V0saDmQSaPrBS+ICxNTXkft7MfNsbwTMlMxlJCwSlRfKtixZ9jSCOBYleGJc5kqplJLCzEVoSzdDFzjs+7Z3kl+PoxALBuVK7Xe1X84mhTUzUaz1sCKaX5axj5/wAViWkMylH9IUHTUs92t6wLL/8A6CoHxygRyUQa/eDHyvuC6jcKGYBnvawHc8jHASxB/DW/iEuA+K5E5LBagskOhVFVuQXY9t4ZSsaC1Q+jmjENbrSC2S9jW056EqZ9XsSWY67uHpyjk/CI+WFOvOl2ApluxqK6Fuve2ZYUHcaPc/vHFLY7lqNVyeYh3s8b43ZcFJAuhRLuTUv+osLkk7aQtlyc61kBgwSL5gxJcPbSnMQ8UlRPhIGhcWHatS+0DyZSUkEjxs29SGOvUxHi1/qTV/csxgnBNClRZiCQygNwLUO8ZjGyJqZiZoSRMBSUEKokprQ3No385KCHFCXozs3LQbUrSFuMk2LNo21Od/e0Wx/cFN+NcZMUlKMiEgAKUU5nIYGp1J2gLF4yepWZkqI+pk0/eg1ESnryPLSnxEgdTX8wXhcOlKXUxUzs7Acz1jOYajry/wDTfO3HqFKMR4rEEXBBYH86Q3wPCEnKuY7g5ksSGIsS19vda8RNRMoEg5S4P6Rawgn5/gbSj9GiM/06aXmvJNfF8zHAqB1DjuG/vtBeFUs+IWNCH567bwnmLf8Abf8AEQRxBSA4IDXpRjcvbWHhnrpzcmEs21K1kkgeFIDqIGlKseekeVwdJSkKX9Piu5Cbs2wYdTCxHFErGbxJp4gk0KtLV7WiuQtnUXKSDrSopa9427rn6gzF43DS5fjDAkkaqNaZQIjI4hMNZcrKFazSBQM1AXgRI+ZNCi4QBQPdvsBoPySYZ/ODhIABuT+KBwP3jPLk8eo1x4/LuppRS5/9WrSuYKf0iZSAb1aiQSMqQRXn+0RnJChUkEfpqTcXVca2ERSHFGAFGDOQwNQ9xGrN5c1GUl3YsDR99SGHmfN4B4iUgAskh3IzApamrsk1ArBxyswYWd71o1KnUWivEJJTlIa9rEWoLPpyekIMbxaWvwJQrwoBCUn6EpJdh1OkZ/F41RdJ8JGmnWPo0/BpJy3Aa4YMCG/kV6xkONqlJmAKReucAeG1GbrFxNjPKkKfwG9Ty5nlGjPwyhaQZc5JIABzUSVcjcObAiFal/L+kkJV+oOzbUPt4JVhQpPI2I90ikl+L4cqWplM450gzhXxAZZyzcy0ONfEBye/usUYnAEBsxG1HfyirD8NOZlkgEUUGPapeJuMvs5dem4R8YSKMpWViwIU42qBp0iOI+PJTMlC1dwAfz6RmP8AtlSgDKmpU9CFBiDWlHd2pSA8ZwHEyvrlq3oQftbvBqHun874wxE10ywmWDUAB1dAVX/toU4lOMWsgqnKN6FQDHZqAVhdLxk2XTMtPKo+8GSfiTEJtMJ6hJ/ETfLfQmvrRcLxOOlS/wDeR8yWHIdQ+YN2Id+hr5wdI+IpM05Q6SRYliS2jU5AdIy6PiebrlPaF+IOYlSfCTcafxBJfo3+GwmSAlX1OSCASRQ2DUtFM1QDSkVUrVnUqur0SBfWMfxHEzFKTmmldBcmmmtdB5Qw4HxIpUnMuocDeoa+usTlLrca4ZTeq0xWoAJLBgw5hrveIoL6A01pqxglc7NUBio0HJ2FTyJ9IXJWMzEas3W0cl7dgrDK+oBgxvoP7itcpJLeIg0oGFfZia59Wvydn/iJSp1RW2ibRcZ2gESpkg+HxS3+kk6hnB6RAcSmLdIOViA1AGsSWcntGlWaAnV6H0s1+TNSFc7ABZonbxJZwS9D5evOOtxaT4ZjSAAolwd3pp75Q+k4sE9ox5wczKoZgSS9iK9v4aDfh7FrK8iyCwNRa3lHPyY+66OPL1GvWVKY6C1aaUIa/PyiwStQpqKFQSDoG0vz/mBmOKZCQFM9q9A+3lEih2z5SbUL1LMK+cbsFCgCk3Je5OhOveIz2zVzWoUhx0dybtTnBHzDVlbmwYsA3SpevOkdKWQ241dRBJLM5oOcABzmOh0cG4oUta1tjQwm4lw1CnJSlRa5AOwIGh3jSLkZvqDa3IdtbB6/iKFYUAEEEGmtNXe7k09YDfP8ZwjIT8t2ZynTy2gFKVIql08v0n9vURvl4QqG1AWsX7wsxvCQUhTAkBnAqOROhpaHtOmUncWIYFhuHDHpdoLVNo5DGKsf8OEnMly1TbnA+HlLlKUC1bA2L/loqVNgqZipqPEhIJHP8aiNhKmBQSDZq5aJLsaEOH5n+YyOHnpV9ND/AImDMFxBco+G2qVVT1bQ84L2I1f+hBfwuoOU0fmHdxUPa0UYrg8uryZZJ/4AG41GopFvDOLiaCEv8xvpIDhh+lr0BLio5QZOI18LEAECrm/WlK8olZJivhKSKfLAKhopQYuz7dQbQuHwbokVFyTyO2zNGnmTDqoKYEMxcPfapHPSJLYlLMAN2D0vzbtCoj5/xrhHyZRJSksQHc0c7Df8RmjMNu4j6vjuGpmApXVBqxsWcsDoxH3ELsR8OScwGRgQ7hnDCtNBo/pBvQ1sn4DxkqCZc1wQRlJsoAv50hpieFKUVLBFyG1v4fQjvAOM4aEh2ZicrNRntq9jDPg3EM4KX8aKV/UjfsX6d45cp268MutF0sFR5v4recHS0l3GjF/zS0Vz5YTOawV9/wCovxGLEsZU1WfTq0TFjBIUA9GLqAAs2rlyBy+9DHko8V2NwQ4Ip1qml4U4XFmoUXJqeTUb1hrKmZg4LaHvVn589o3nJHLlhZXFzGp4VEP/AIubVL7vaAwkCYFAEHWhBZjo7E1D9IPyOs3ZRJ525XDPAuIDEeGjVDtVzUft+0X1ek+mnWsmlLO4ABoSBawpHZork0dINnNHrvHo9FJicyUAlhZTA+ST2vEZ8kJDh3AZ9WtHo9AanGJCDQWSkjk4f71i1Mr6hWqcz0d8o17vHo9BPRJSpYUokgDRgAwZQD11pfeBl4RIKTcljWtTryNY9HoSg03BJy/M1LnRrnlzhPj+GS1glSR9TMKC6tvdI9HodKMcqUy8tSwBBN+j7QVw+eV0VVhfXX9o5HouM6IEN+Dcfm5kpLG4zF8zBiKvuLtHo9DojRTD4HPicFXiqxzs3SITpCWtv2po/WPR6IWqkzyUyxSg2GlB136xwLzLnJIFCQDVwyXEej0I/iudhElQBegLF6/S/wBz6CEZASStIAUkpqNXAd49HoiKvVHYqSFgEhizuNwHhOpZfM5cs/do9Ho546oMkfV38+u8NFzy1a092j0ejXjm2XIImf7dnpmvyeJ4aXnZ/dHj0eiL16T7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atin typeface="Corbel" pitchFamily="34" charset="0"/>
            </a:endParaRPr>
          </a:p>
        </p:txBody>
      </p:sp>
      <p:sp>
        <p:nvSpPr>
          <p:cNvPr id="52228" name="AutoShape 6" descr="data:image/jpeg;base64,/9j/4AAQSkZJRgABAQAAAQABAAD/2wCEAAkGBhQSERUUExQUFRQWGRsYGRgYGBgdFhgYGhgVGxoZHhwbICYfGBwjGhgaHy8iIycpLCwsGR4xNTAqNSYsLCkBCQoKDgwOGg8PGiwkHCQsLCwsLCwsLCwsLCwsLCwsLCwsLCwsLCwsKSwsLCwsLCwsLCwsLCwsKSwsLCwsLCwsLP/AABEIAPQAzwMBIgACEQEDEQH/xAAbAAACAwEBAQAAAAAAAAAAAAAEBQIDBgEAB//EADoQAAECBAQEBAUEAQMFAQEAAAECEQADITEEEkFRBWFxgSKRofAGEzKxwULR4fFSFCNiFRZygpIzB//EABkBAAMBAQEAAAAAAAAAAAAAAAABAgMEBf/EACYRAQEAAgIDAAEDBQEAAAAAAAABAhEDIRIxQVEiYXETFEKR8AT/2gAMAwEAAhEDEQA/ANXlEdiOfq32iQ5xm0cMRRLasSzRxSoAznxWmqW2/JhHw6S6lPo35h38TqU/hTmZL8khy5OohHwqcyVn6iSKBqd35+kdeF/THLn7ET6mNxLDJAeiQB5BoxGCRnmpGub6aCgqfSNorEAA1AjPmvppxRfLZ/E+XVmf1j2JVKSPqPIXV3SBQdYXTMecjmgU+UPXRu8Co4k9zbUuR7eMZGlo9XEJaXKlskEBy4FagO33glOORNAMspUwulQIOztrCrCgzF3ADO1nAFupd4lKloCtcwo4YMxseUPQ2Z0esQm6wg/7k+VjFy5oeWQnLQONy+t/TlDabjQqYEpDAj+c27M0TpW3V4gIBUo0ArCdfFUrmZglYDMSU+H/AOraiC+MSTMlrlISlalAi6w2x8IvGRT8M4uWUr+aCMpcZ10AbwgH6uwo1ebkK1upWIOV2URqweJS8ehRYKD7Ghp94ScN4wmXKC5wWlSQTlJBDtQg/wAUgXEcdRNSTnFXAFLCnc7feDRbasdPvHBGZ4fhwgBaZy1bspwbNRWZqaUsY0kuY5bUsebGFo9pCOZomUvEckBomZEFTQA5POLcoiEzDhVNIAD/AOrJIcUfekUKxCV1Kg/oIhO+GUkuJkxHQhvJoqV8MKApOU+5D/loiy1csh7miWaKDOG/v7xMF7RaEyd/x7aIlfKOgxxXmf6gDN/FeBnTQPlpcMQWI1N6kbQgMkygUTkpzTDmerpDFkuCRlzXpH0IjlFGIwEtbZ0JV/5AH7w5SsfOZeOWlXhCks25U4bVhrGv4PxCctCjNSWoA4YmhfbkIcy8GgfSkDoBAPGsQEABnBv2Lwb2WtPTSZniYhAc86lzeBETEoFU1LM9+vKFysdmNDT0pbr/ABEPnUzBRuzPeGVPcDiR4znynZqHvEMZi8qFKBskkmr0BP4haialSQAGVrtAuNmEIWWuG3BejQEv/wBXnWVLKVK0YMoJDMK36jYwbhkpzFai5CWALaNT+tozWGlqCgGHhsXrV9eQPrD3ESihIUpQCGGZQY0IuA7tB6P2LPEVCaWA+nKe/e4eOnEFIdLv6d4V4LGfMGbSw3I0izEyJtR8z5YN6CgowJ1+zwejX43hIxLLmlatLnIk3YAUTC3GfBASf9maQDUZqjW+oqGjk7hc6WypOJCnBBDumherUFGuIZcO4kZskE3ZQI1BDP8Af1gJllDESKqSrJqU1T3a3eH/AAf4pCxzFHc9QO35hjKYpS4vTzcPTZ37QBj/AIblrdSGlzLuLK5EfmGTV4THZ7M/PX9jBPvWMXwbHKSnKs5VoJSqtmt2Oh5RqcBjQuhIKhtq9XibFSjAY4TvHfQx4H37vCU5zjgJiREdSdWgJSKxEyARUCsWplx75cBqfkbEiOZD/l2p52i9KGt7vHu9ftAFbFrvHA7NEwDrHVB7j1gCs9B2PlGb+McVkTLJT4CcpNgCXYH9+saZSOekV4jCpmIUlQBSoMQRRvfcQB8/XK8IJp5391p6QVLXLlS3mBzcD3qYJnfBMwLyy1I+SA7qKs4erMAxbdw8R4h8IqC0pTmmUcFm8Qdxdh56wW9Hjjulk7juZvAUuS1h51rAs7GrWqtQHtT/ABD87waZQR4VpY6giEU5IKkh3qRfT9qCJxu2nJh4Tcvs/wAI6XOnaBeJYrPll0GY1Y0CRVursfKKJOMWkHxAi9fwR/ME8GlCbMKyMvywAHZnU7kmmgDdY0c5rhlBKClNwK7ADc27Qfg5+ZOZQpWlS7C7ExJfCqDU0qaJfYOwMESEoADllEkM9LM3MRE7Xei11EXFKkCm4brrFWFJTNXLAfMyktSodz3Tvy2hikJK1JRUt6hrDtCbjMsoUClzTKWtUU+0Wgyk4vKBYliP5iibjyFNsPYgDBpUUjMwYNrUdNIPwMtKiybkkWZyL/aABsXxIJCjMSSghiyXVqxpa+p1gLhvxKJMxJSpS5dBlUGVWl3LkPrcRqcNhUJJUzpWWroQ49YDX8E4WYoqSqYhz9IKW5s4cCANJg8YmagKSXBpTlpu8X7aQFw7hiZEvIjM13JBJNNacoLIag0iVLAqOCl4jl13v+Y4CLVaAOnf3aOZ+w846AI4E6QG4rd384kTXr7+0cB9/aOtT20ASSrneOv5/bziASPY6/xHlg7+/wBoAk/N+8ePtxEREgdYAiERKvX3/ceH599bR4J9/wAwEW8cRLEpSpqMwT/iPHejNXWPm+Lwv+68tCgDZzYX6mPrJPP784xvxRwCZLKpkpOZBuL5KuWFynZrPAdJUyAlLKbP/iBYHfaHPBpTMlBNwtRYeJywSQXoBXyjInGF6A8ybmr/AH0jZfD6AZKlvTMH3JBYW5Q0nMgpWaqKdQoDX7+UVTlrSQjwqI+nYj/J9XjuIkJAASooLPVnq9Iol4ZctJIBOa6rhu9oZLVy0kFblCg5URZg706RnMVjq5llkv3qfvp2ifHeIrATJRqxL/4jpoT9jC7/AKumWsCZYpSVBKQd3Yvp0MASxOIBLImlQI2I62bfWDeFS01ILHK4BLVcPyURbvF6+L4BICCgO36AXHM0D9HgcYiUWVLKwnZQDbUq79RpCNpMKtAAQEulCabuf1GtHMWiahBCSoZzW9S5pTQAQtkArLqmJQNs4Btdn+/pqTKCEqHy1FW/0FNjehggPFEtrYVpvHEzN/faIYSYSnxCo3Fxp+3aCEsLfaJUqMwCzabv94k7/mLSgPp7aKUyAW3hhwK7X98rx5JAtr5X5WMUBY/jaLeh/mGSQmdH1846FOWGkV/M3jyf1ML7fz1hGmhxXbz5RKp9Ihma0c+aBs+m2vnAFikgU8jHUqt796xUFeX9xImldPvpAEyRqeXsR1SvTy/qK81/4f8AeJCb9u0ASWrdoD4tJUuWQhwQH0DgVYPQHrF/SvPz84Scf4moUSoppUij719HgKsDxdZ+YGSQl8r+HM7PUJoOka3gKSiUJbF2BoHILvbk7QPhuHFIM3KWUPCSzgdfKtKCO4actCgsML1zJI2ajwyaOXhEgBQOYmgqXKjd9hTSA8XMEsEKIGUEqOzVpzMcwfEAohnKquoCgJfWnWA+J58SRKkgCWg+Oar9Sth/l+/SGGcTjgVTJsyhPokWHr5mAsHwqbOmfMCFEGxYs1gKP9qxucH8Ky3BUnOq7qqC3Kzw3CSlmDPStu76QbJh/wDs8KU6ypJuwDNvcOzxoMF8NICRTOlty7c6voOUNcQt1/SArRn72pX7R2WHSooHy1jzelPvAAMvg2HdijK+xKe9GBPWJTMCZIzSVkJG9UluVHgpGITOQQf/ANEmo6s3Yg6filcicQltCfpNHtUHW8TTi3hWNCyRQWfrV/xDIh9KdesZLguLyYhclQqolaT/AOIYp5UD9o1Pzae6QVUTWrYRCWRQlh3v/EQK/fYRIgGlInZhFS7B2Z6WHRvxyiaVHkf66RBRvUF+ZAoPXWJAtszPfp396RRPCYbN5Ect4grEMGZQ7E/aJIY16+x3/McQl99hy7wtGiMWi2YPs7ehvF4mAg9ffsxUQOtbkeX2eKkcPTUgMTqCQ55jygAtKth+KR1gxcfn7ftpAWRrFQOxqPWvrHMZxBMhBmTCClLcq7M55HvCt0rHHy9GQtT37p5xVOnBAc25j9oz0j40lqGYhho4NfxCviPxNnt4XqOggl2efHcZvZhxHHqSKKV/9qGuiWb1hFipxOYOelKksx3g7hOBViQVk5UDUM6uQf7xpsLwlCpDjICPpoM1GckipLPFsSzhWLm/LSVkBaUsAUkilEgt9LhhyghRQfGBlKqKTUFKrM4oQ+8Af6mLJmNDZtbH/kN+1vKCwS/l3FzcykoCgAq7BiAL1fVxWGmHQkAJa1tGMZ1U1KiJgdxQ1JYXZzo8Fy8WGoohukTbVSHilFOhIu2rdY6mcFq8VVczYHlvCKVxcBYzKUE6moSfuInjJmdGZBSrLZQUH/nzhxNaObNKgnMWCfVvsWij5LqKrnYkeID87dIQ4HjwmJCCR8webV8/fKGsuaCmpsG6RRKuIYZTpnSVZS2Ukhwf+JHWsDzJpCAVLzEVJZq6gXtaKeJcYEtapKV1NW1O471pCmesr6XA2JL97xlyckxa8fHcmnkYWWsJmDKo1IUxcEs9RUWaDly1b9PDGU+FcYUzShyygaPQKH8A+kbJCG58+vW/WDGzKbPOeN0Hyq0PZo8EqvmDb5TW/OCVh7W0d96xxI2t9vURWojYMbuSOj87Rxqn8emzR5N7Bt/Z9vEspbU6bPpFE7LUBbTdmc170jqk08L7uA/oW26RUo1IqBd2fy2iQffsHAP5a0I3fm+ZoKO9eV4nLs+500O34isq611p7G3aJl7Nb7/3ygDqDu4O1PL7PGO+J+MJKQgJzqUrMGqHZgG1II9tD/iuNZJZvHT7P9vWMXhpWfFhJDJfKNmA/rzibr2vDL/GfQ0jgWKn+IJfqv8AakFo+FpwSkrUmpqh3UlNfE9noaDvH0BGFlitQ1EpBIFtd35wmx6yFrzGlGGwaohYW5K5Jjh19TwMkJTlBdtAzJp9L9oaYdYRUMNWYX/MIzMSEJWlQBIObrW/7wvm/EqRQmu2saztz3oy44EtnSllatb327wglz1KUw7x5OOmT1gIBD+GpYPzOtNBHsLw+f8ANIUtkpDAoDOXoKjSt4AKm40SUEKAbV7WtCjCcXSu3kbw4x3wr84OqYxNRYEn/kNfSMzjPh2ZJctmAP1JqO7VFoVkpy0+l4jv3LD33juEw2cuCEI/UrS1g1zyhFgeJCxQH5ksexo8MpXEFzGFkjTTqwhTE7kLmyZapjJ8KkgZTr/f7wbjpsxgCo1rSh0FxzIgdMhJqqppWmn2rBM051JA1BHmpJ/HpDyupuljLbqM6vAlCqE1VtStj/UOMFOzPmYKH1B7/wDIcjHFyjMSwDkEMOfU9PSBATLmHOMqhQpN+nSObkx/06uPLc/c04VOErFBShRTsdiWH3p/7Rtkl3/b3SPn2IxAUkEany/se6RtuHj/AGkEu+QE+Q2iuG31U80l1YOUbV9dax1Naf3+IHKw3PvqOdht1jvzaUc199Y3YKk3vrcPT87eURIFvx72jqlc25NpePPrcDyD8t/3gDpSCPYOv7+oitILPzZ+jFqe/KJKQAxoebF66P8AeKgk53qAaV6ABu++1NYAmsN5jY+sRMxiKX1HY/esRy0JJav2Le+kdWGep/cB3blQQAk+IyyUMQASwpUWfz/MZ2dNMvES5gH9mnrGu4rhkrQxNAQvb6bs9nHu0Z/h+PlifmLVICPEMqbXFzXV4mzZ43WW2mmTDkD0N225Qp4jJXMAygZ7XAcMK7MN4c4gUehIJD/pcNXoN4iJYIFVAuCQWDkWzeQLUA12hYTUXy5TK7JsNwYnNmPh2Dsb6m7cvOCJWBQlmQhuYf73hgfE6SHI8VHyhNg73c6egFYmhQN7XfVR2HvzvF1iiifYmh9j7RWjArS2RlAl3Lg91VsaW+0cXK8OYEB7X8xp75xfw2ctFHBGrihPLnE7qoGxstUxQSoIlJ1CVErI6sMr9z0gXjeLVKSky05y4ASKHLq21LQ2nrQnxTABudeTakkxkcdjJ2IxOVEtkhJypmBSSoAOTUMCee0OFQuJwkqbU4eagq1SpL11Z8piGN4MqQkLzqyf5KQWHIqRmAPVovTOUg5VS1SydDY9DaGeCx2UZVkqQe99C9CIoibCZ1MaMdQQX8ocYCTlJUq4t3jh4GmU60BQlrVQU8O/Y+9IHKyVMn+gNescnLblfGOvikxnkc4RYS5SkVJJIZ3JOp7wi+IsGtcz5iEkksCL1G29GhzhSQkJ2tTZzp7vFyCK609++cdGutVh5au4z/AuGrfxgJTqk3J0p11jZpxWZOzX5Eb7wAgB291/uJgFNd9N+nP94ckhZZW9mYnO9S1CN6W9Y5MnB/E3clwa8quDAslbh7joOWu0XLXQuTta7aQyTVMatXNno/stHPmg615WexqOsRPMW1rTlZrx1Bd3Dbud3o4vAHRqafm97dbCPJRQkmu12L/w0RIZ2IoKu/pRmb78ojlsPpL6JDddoAkupP5vy5b3ilSrlx2P9e/OJzC9CQHpe4t2pttAw4Wl2SCO70717wAn+JsapMsBJfMS/Qb+9IC4F8LTZ3+5iQES/wBKDRSybPqE6841mFwiEXAK75mzH/1fwjqX6RPFSCWSFqVmJJV+oCpFmA00hpAqk5TlYkAtVmtb0HnF8hGfKX8S3Z9Ej9R8n8t48xq5cIUM3PYdS3k8US8WwUq2Z0/+tPu3qIRilpBdDky0O5e/fma+kCJmOqjZASCL129/iBMRNygirmp6lqchQekSSAClEtN2er/UXUT/APRhA0mS8yEqKqGw0YG/R9IHxOJCE5lfTa9SRBmKxCZeVFBvTm7Dc/u0CYjA/OWFzQpR/RKFkh7nc76Cg6r2r0QYNM3ETjMMtTA+FiW52o4pXmYdSuHzCQUS1mYC7uByrmI33hwjhUzKxaWH3enf9onJ4cjM+dSi9gD/AAIrX4T/ACCkhTmXNTLQtgqhdJHrrfSovEcVwdASwCXBP0Urs5fyZoZY3Bsr5lFfpIYAtyva8WS5T0CH5i3Uc4ZMzJ4ZNDpYqlq0/Unt+2sdHw+ofQH3rX+40ktaU/oU+7n8axMUrlA7mvaFo9snMwxB8QZqsfdDBGQ0YNpXt6w+xUtCz403oDYj3zhfisGUGlUmzfakACSx5aDpp35xcOgFbOfO20SlK8I1/elvzSPA2ejm7AwGrWGqHAL9nevQiCW1plYXHl07RBSbHS1RZmp05xSSEAAhwdCxbl+e8MhS+fWv7PHQGY7bB36bBt/OIlWxHq1+kQzuddge5/EI0phVYP1L9vPvvE0yy1Ulr8gKa6UiCcWgFlKANwA7nsOTRKTxOXMGUEPWoeocsCG2gLbqZYUL6sGufZi1MsvlfK9ybH8u8RwyGBIHhGo0aL8flUEkKobkO21tPOGSr5Bltm7MaE/mFvE8d/p0lSjmKtjR3YAm408oliMYf0qzMS22bZjGb+J1FajKRUmimtYP5n7QAfLxmYKl5yFE5lF65qBR+/nB0iSFpKlHwpAI1cuCB6P5RmcGpKTLC0lCkpIcksTVgD0YVgw8WKUoloOYFbhNh4jWtNCWd/SEZmiW6vFapJ5+/wAR7Bryhazo1dtfs0Vz8QwerbbQDxviwl4bIB4iXa+Ymo8qPyHOCiGvwjPTNViJikp8KgzvQsSw2/SN3h3gifETc32AH0p7V84yXwBgj8uZnN1OdWUATXn4hGq/1SUsFVA9n+4X0/i7EcVyEAJSVFiok+Jthz8hF0k5hmGzjf8ADQtn8TE5LoljMkn6iyRzfXoNYlgsM4JmTA9wAPCGrQPXvBNiyG60Bj4STyqKa0Lv0hVO4oZE6U4V43SHBD6nyU1f+Rhrg3ABQo1U5dP2ajwv+K8P8zDqSKTB45aqk5tR1IcN0g2evsGY3FjMku7sGFWd39Gj0pCgSMiW1Z6crHeEmE4qZqZamSKDkyqBXd94OK1+FWY1tVz5QEvTiBm8b5LHkem0ex04s2bMjkdef8R0Jc+OlHalTarwLK4aghSh4SoscpIV1pf1hZY+S8M7g4MM1tdPubRROcPSvfT1Zi9YFSZstRRMLpLhExrliQ40LXFvsL8RxAKykOAwfvo/f1iMcst+NaZ4Y3HzxTM52oWelndnoADe2kTQxZ9NGof2MRlqJOt2Djew5DWJyllNGFz7pdmjVgIk4MEO9LPv01ilGHOfxAlJ/UCPtQnsYHxXE1JACUIUQPCSSBTa45wrk/EM/wDWEgcyzRzf1ba7v7aTFoZkpCbZTVnox5uKg+3hTxBZWsECxAfk1CesKMLxgkf5qJUQAd1Eg166wZJ+fVmQdSakdhQHrHT7cFmroV/1EykZHqdBcjprygI4pai1S3pr0JeCpfAkkuslRuVEuBzLhoYSeHgJuwpSrljQ8oYLf9EuYwKlISOYKiTcvp2rzi1HDkgMEjU1u4u/PzhgZJHbm9Y8hIbQ/nn73hGV4rAhdk8qu5Fxye50EIeJcKWnIJaS6HIOlSKeYjY5eZct1HI7/wARUpQCQ1d3Aqd/7gDNHiWcpStGUkMf8SRYjr9wIR4xMxc1YmEApokgFsujdddfKNvPw6c2Vkvtr+/NhAx4ONySXvcXpb8QAN8GpCJKh/yqLUOUv6Hyg7HKUqZUNISKkA1UTRPQO56tA+Ek5ZnhLJIII8yCBc0f2YYzJkv5TZqZiKpLliRmagIJ84Q0MwWIRlBCkMKMzPzYxaJkvOEoBK2K61dILPShrCfCgh1S2KXIU4pqQQOVPOM5xTjCpU7MpyFJajpBS71q7OLBoJ2qyR9CMxLsmaHFCMwodRlBpWKJiVIBKvEi+ZN0q3aMjwb4RnY0CcFIlSy4SWLlizpSLB3qSCY0cv4XxchPgxCJ1PoWCAeQLlvMCFbj62c487N66Kyn5JUmhlqVnlkFmBL26qI7CGiCAsA2ducIsRUh0lJAIyEVQdUkcjUHWsNJWYhLctXZ2s8UzNwkFTguBoTfk4sIIXMch0gAChFB75wrwpUVkEObNsO14aSlKqC5s+bTkAaD7wgox8gKGVV3zAg6716wBKQEgMK2u5IYgVN2FYbYqSr/AIpN8uoDGwGsKZymLPRQ7s7O3nSK69nu60mN61Olvf7229KGWujvzs2pbeIBgkkfqqfewi0Id71q9BARJjuHzDQEX/UC/ZjEpHBQpX+4xLM/6NN/dhDMYqWak28rUtFvzks4Ptw+mzRhMsHRbnZrYaVw0IZKUh9m3cG0EIlABnPWjHc152iwoTY1On/k3rofOOZPFfTSw/mNZZWNmkkWPPRqnneOhbG5AOodtGFTSJhfpqK/yTUxC7MAHsTb3+8PZaWAv+oCo07DltHlqOqQ3P8Ae94iEvcv36aV5xFaFB2Vy5NTnbtAHRLSaOdhf9/zEZuHAHoXJ7Cg7xGVmCQCx6GnXkO0Qxi8ocggvR2sw9T75nsa0yOJwk8z0hiQFlRIf6XLeYh0Zik/VY2Pej7HnygsnOCQA4qDUEdzV/fKKMTMmAMpi9HYUO9BUsHaFbWuOsuopxBqAL71oS1b8hBq8JmQhKRVnBNiHFO8LpiHJSNkgE2S2nMkxevEkAIzFKgEl6GxLEHTfvE77O8fSqTPylQBcEgF6jn75Rml8Km4vGolAs+Zy1ES0kgnny3JEaTEpMuUVBOYLU4csUq3LDxJsaWgb4E4xLlzpktSFfOmqLKoaBzl3AuX5VZoLdY2wscZlnMW/wALJCEoQigSAkDkAwgPF8eUuamTIAKyrJmNs3TYMa/eDz4QWvvHztWKVLIKSUzAqhBYgsfzHPjNvWwxlPMHkxMyan5yhPyH6pYCFpRcOC45UgfhGMSU5DRkghrlIYeYcQqn8dQhEzJICZi3SuamYpmVVWVBqCo0Nd2aAuD8SUmYSzUDDWqhQdgacouW76HPx4+GVs/j/vw2Kpwl38L0A/UquvnFR4+AWSFKYsbAD1gDFy1vmus1brpSo2/MWDBrYBKUpSmvJ9SdTsw8xpvLt4tmj2XPKznmDIgC6ladBo8B4viMo0lpUtjQo+m41UG8j5RZhwzFDFVlLXUs1W/SgchE5nFMgILK5kt2cipFbUh6LYOW6ncEGlyM3N6MOxi5YZNSXB0flcA+sXTsQCElkMW+rNydlC99ornJU9AXGjuOr0IPWGnZdOkuGZOtGIDPQ1DxROmqTRKNvKHEtGYuXYuXq6m7b68zAzAAKyACgCg5U9O/bvzjLLCVtM7CQ8YWKZVDYkW/EdlcdUCyklhqK+zDabLIBJpWlRqBXYmt7+UZ34nxq0fLRmZJcqagJFKaOxrraFOJV5Gjl8V0saDmQSaPrBS+ICxNTXkft7MfNsbwTMlMxlJCwSlRfKtixZ9jSCOBYleGJc5kqplJLCzEVoSzdDFzjs+7Z3kl+PoxALBuVK7Xe1X84mhTUzUaz1sCKaX5axj5/wAViWkMylH9IUHTUs92t6wLL/8A6CoHxygRyUQa/eDHyvuC6jcKGYBnvawHc8jHASxB/DW/iEuA+K5E5LBagskOhVFVuQXY9t4ZSsaC1Q+jmjENbrSC2S9jW056EqZ9XsSWY67uHpyjk/CI+WFOvOl2ApluxqK6Fuve2ZYUHcaPc/vHFLY7lqNVyeYh3s8b43ZcFJAuhRLuTUv+osLkk7aQtlyc61kBgwSL5gxJcPbSnMQ8UlRPhIGhcWHatS+0DyZSUkEjxs29SGOvUxHi1/qTV/csxgnBNClRZiCQygNwLUO8ZjGyJqZiZoSRMBSUEKokprQ3No385KCHFCXozs3LQbUrSFuMk2LNo21Od/e0Wx/cFN+NcZMUlKMiEgAKUU5nIYGp1J2gLF4yepWZkqI+pk0/eg1ESnryPLSnxEgdTX8wXhcOlKXUxUzs7Acz1jOYajry/wDTfO3HqFKMR4rEEXBBYH86Q3wPCEnKuY7g5ksSGIsS19vda8RNRMoEg5S4P6Rawgn5/gbSj9GiM/06aXmvJNfF8zHAqB1DjuG/vtBeFUs+IWNCH567bwnmLf8Abf8AEQRxBSA4IDXpRjcvbWHhnrpzcmEs21K1kkgeFIDqIGlKseekeVwdJSkKX9Piu5Cbs2wYdTCxHFErGbxJp4gk0KtLV7WiuQtnUXKSDrSopa9427rn6gzF43DS5fjDAkkaqNaZQIjI4hMNZcrKFazSBQM1AXgRI+ZNCi4QBQPdvsBoPySYZ/ODhIABuT+KBwP3jPLk8eo1x4/LuppRS5/9WrSuYKf0iZSAb1aiQSMqQRXn+0RnJChUkEfpqTcXVca2ERSHFGAFGDOQwNQ9xGrN5c1GUl3YsDR99SGHmfN4B4iUgAskh3IzApamrsk1ArBxyswYWd71o1KnUWivEJJTlIa9rEWoLPpyekIMbxaWvwJQrwoBCUn6EpJdh1OkZ/F41RdJ8JGmnWPo0/BpJy3Aa4YMCG/kV6xkONqlJmAKReucAeG1GbrFxNjPKkKfwG9Ty5nlGjPwyhaQZc5JIABzUSVcjcObAiFal/L+kkJV+oOzbUPt4JVhQpPI2I90ikl+L4cqWplM450gzhXxAZZyzcy0ONfEBye/usUYnAEBsxG1HfyirD8NOZlkgEUUGPapeJuMvs5dem4R8YSKMpWViwIU42qBp0iOI+PJTMlC1dwAfz6RmP8AtlSgDKmpU9CFBiDWlHd2pSA8ZwHEyvrlq3oQftbvBqHun874wxE10ywmWDUAB1dAVX/toU4lOMWsgqnKN6FQDHZqAVhdLxk2XTMtPKo+8GSfiTEJtMJ6hJ/ETfLfQmvrRcLxOOlS/wDeR8yWHIdQ+YN2Id+hr5wdI+IpM05Q6SRYliS2jU5AdIy6PiebrlPaF+IOYlSfCTcafxBJfo3+GwmSAlX1OSCASRQ2DUtFM1QDSkVUrVnUqur0SBfWMfxHEzFKTmmldBcmmmtdB5Qw4HxIpUnMuocDeoa+usTlLrca4ZTeq0xWoAJLBgw5hrveIoL6A01pqxglc7NUBio0HJ2FTyJ9IXJWMzEas3W0cl7dgrDK+oBgxvoP7itcpJLeIg0oGFfZia59Wvydn/iJSp1RW2ibRcZ2gESpkg+HxS3+kk6hnB6RAcSmLdIOViA1AGsSWcntGlWaAnV6H0s1+TNSFc7ABZonbxJZwS9D5evOOtxaT4ZjSAAolwd3pp75Q+k4sE9ox5wczKoZgSS9iK9v4aDfh7FrK8iyCwNRa3lHPyY+66OPL1GvWVKY6C1aaUIa/PyiwStQpqKFQSDoG0vz/mBmOKZCQFM9q9A+3lEih2z5SbUL1LMK+cbsFCgCk3Je5OhOveIz2zVzWoUhx0dybtTnBHzDVlbmwYsA3SpevOkdKWQ241dRBJLM5oOcABzmOh0cG4oUta1tjQwm4lw1CnJSlRa5AOwIGh3jSLkZvqDa3IdtbB6/iKFYUAEEEGmtNXe7k09YDfP8ZwjIT8t2ZynTy2gFKVIql08v0n9vURvl4QqG1AWsX7wsxvCQUhTAkBnAqOROhpaHtOmUncWIYFhuHDHpdoLVNo5DGKsf8OEnMly1TbnA+HlLlKUC1bA2L/loqVNgqZipqPEhIJHP8aiNhKmBQSDZq5aJLsaEOH5n+YyOHnpV9ND/AImDMFxBco+G2qVVT1bQ84L2I1f+hBfwuoOU0fmHdxUPa0UYrg8uryZZJ/4AG41GopFvDOLiaCEv8xvpIDhh+lr0BLio5QZOI18LEAECrm/WlK8olZJivhKSKfLAKhopQYuz7dQbQuHwbokVFyTyO2zNGnmTDqoKYEMxcPfapHPSJLYlLMAN2D0vzbtCoj5/xrhHyZRJSksQHc0c7Df8RmjMNu4j6vjuGpmApXVBqxsWcsDoxH3ELsR8OScwGRgQ7hnDCtNBo/pBvQ1sn4DxkqCZc1wQRlJsoAv50hpieFKUVLBFyG1v4fQjvAOM4aEh2ZicrNRntq9jDPg3EM4KX8aKV/UjfsX6d45cp268MutF0sFR5v4recHS0l3GjF/zS0Vz5YTOawV9/wCovxGLEsZU1WfTq0TFjBIUA9GLqAAs2rlyBy+9DHko8V2NwQ4Ip1qml4U4XFmoUXJqeTUb1hrKmZg4LaHvVn589o3nJHLlhZXFzGp4VEP/AIubVL7vaAwkCYFAEHWhBZjo7E1D9IPyOs3ZRJ525XDPAuIDEeGjVDtVzUft+0X1ek+mnWsmlLO4ABoSBawpHZork0dINnNHrvHo9FJicyUAlhZTA+ST2vEZ8kJDh3AZ9WtHo9AanGJCDQWSkjk4f71i1Mr6hWqcz0d8o17vHo9BPRJSpYUokgDRgAwZQD11pfeBl4RIKTcljWtTryNY9HoSg03BJy/M1LnRrnlzhPj+GS1glSR9TMKC6tvdI9HodKMcqUy8tSwBBN+j7QVw+eV0VVhfXX9o5HouM6IEN+Dcfm5kpLG4zF8zBiKvuLtHo9DojRTD4HPicFXiqxzs3SITpCWtv2po/WPR6IWqkzyUyxSg2GlB136xwLzLnJIFCQDVwyXEej0I/iudhElQBegLF6/S/wBz6CEZASStIAUkpqNXAd49HoiKvVHYqSFgEhizuNwHhOpZfM5cs/do9Ho546oMkfV38+u8NFzy1a092j0ejXjm2XIImf7dnpmvyeJ4aXnZ/dHj0eiL16T7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latin typeface="Corbel" pitchFamily="34" charset="0"/>
            </a:endParaRPr>
          </a:p>
        </p:txBody>
      </p:sp>
      <p:pic>
        <p:nvPicPr>
          <p:cNvPr id="52229" name="Picture 8" descr="https://encrypted-tbn1.gstatic.com/images?q=tbn:ANd9GcQoaBaEkCUWzGvMQPe0KHRi9tDye6YswoPRenDAsypr06G4rdIz"/>
          <p:cNvPicPr>
            <a:picLocks noChangeAspect="1" noChangeArrowheads="1"/>
          </p:cNvPicPr>
          <p:nvPr/>
        </p:nvPicPr>
        <p:blipFill>
          <a:blip r:embed="rId2"/>
          <a:srcRect/>
          <a:stretch>
            <a:fillRect/>
          </a:stretch>
        </p:blipFill>
        <p:spPr bwMode="auto">
          <a:xfrm>
            <a:off x="611188" y="2205038"/>
            <a:ext cx="3600450" cy="23876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n-US" dirty="0" smtClean="0">
                <a:solidFill>
                  <a:schemeClr val="tx2">
                    <a:satMod val="200000"/>
                  </a:schemeClr>
                </a:solidFill>
              </a:rPr>
              <a:t>CONCLUSIONS </a:t>
            </a:r>
            <a:br>
              <a:rPr lang="en-US" dirty="0" smtClean="0">
                <a:solidFill>
                  <a:schemeClr val="tx2">
                    <a:satMod val="200000"/>
                  </a:schemeClr>
                </a:solidFill>
              </a:rPr>
            </a:br>
            <a:endParaRPr lang="es-ES" dirty="0">
              <a:solidFill>
                <a:schemeClr val="tx2">
                  <a:satMod val="200000"/>
                </a:schemeClr>
              </a:solidFill>
            </a:endParaRPr>
          </a:p>
        </p:txBody>
      </p:sp>
      <p:sp>
        <p:nvSpPr>
          <p:cNvPr id="53250" name="2 Marcador de contenido"/>
          <p:cNvSpPr>
            <a:spLocks noGrp="1"/>
          </p:cNvSpPr>
          <p:nvPr>
            <p:ph idx="1"/>
          </p:nvPr>
        </p:nvSpPr>
        <p:spPr/>
        <p:txBody>
          <a:bodyPr>
            <a:normAutofit lnSpcReduction="10000"/>
          </a:bodyPr>
          <a:lstStyle/>
          <a:p>
            <a:r>
              <a:rPr lang="en-US" sz="1800" dirty="0" smtClean="0"/>
              <a:t>Currently, needle decompression is recommended as a Combat Lifesaver (CLS), Combat Medic  (CM), and Combat Paramedic (CPM) Level Skill.</a:t>
            </a:r>
          </a:p>
          <a:p>
            <a:r>
              <a:rPr lang="en-US" sz="1800" dirty="0" smtClean="0"/>
              <a:t>Two major practice guidelines, </a:t>
            </a:r>
            <a:r>
              <a:rPr lang="en-US" sz="1800" dirty="0" err="1" smtClean="0"/>
              <a:t>Prehospital</a:t>
            </a:r>
            <a:r>
              <a:rPr lang="en-US" sz="1800" dirty="0" smtClean="0"/>
              <a:t>  Trauma Life Support (PHTLS) and Special Operations Forces Tactics, Techniques and  Procedures (SOF TTP), </a:t>
            </a:r>
            <a:r>
              <a:rPr lang="en-US" sz="2400" dirty="0" err="1" smtClean="0">
                <a:solidFill>
                  <a:srgbClr val="FF0000"/>
                </a:solidFill>
              </a:rPr>
              <a:t>recomiendan</a:t>
            </a:r>
            <a:r>
              <a:rPr lang="en-US" sz="2400" dirty="0" smtClean="0">
                <a:solidFill>
                  <a:srgbClr val="FF0000"/>
                </a:solidFill>
              </a:rPr>
              <a:t> el 4º o 5º </a:t>
            </a:r>
            <a:r>
              <a:rPr lang="en-US" sz="2400" dirty="0" smtClean="0">
                <a:solidFill>
                  <a:srgbClr val="FF0000"/>
                </a:solidFill>
              </a:rPr>
              <a:t>EIC LAA </a:t>
            </a:r>
            <a:r>
              <a:rPr lang="en-US" sz="2400" dirty="0" err="1" smtClean="0">
                <a:solidFill>
                  <a:srgbClr val="FF0000"/>
                </a:solidFill>
              </a:rPr>
              <a:t>como</a:t>
            </a:r>
            <a:r>
              <a:rPr lang="en-US" sz="2400" dirty="0" smtClean="0">
                <a:solidFill>
                  <a:srgbClr val="FF0000"/>
                </a:solidFill>
              </a:rPr>
              <a:t> </a:t>
            </a:r>
            <a:r>
              <a:rPr lang="en-US" sz="2400" dirty="0" err="1" smtClean="0">
                <a:solidFill>
                  <a:srgbClr val="FF0000"/>
                </a:solidFill>
              </a:rPr>
              <a:t>alternativa</a:t>
            </a:r>
            <a:r>
              <a:rPr lang="en-US" sz="2400" dirty="0" smtClean="0">
                <a:solidFill>
                  <a:srgbClr val="FF0000"/>
                </a:solidFill>
              </a:rPr>
              <a:t> </a:t>
            </a:r>
            <a:r>
              <a:rPr lang="en-US" sz="2400" dirty="0" err="1" smtClean="0">
                <a:solidFill>
                  <a:srgbClr val="FF0000"/>
                </a:solidFill>
              </a:rPr>
              <a:t>para</a:t>
            </a:r>
            <a:r>
              <a:rPr lang="en-US" sz="2400" dirty="0" smtClean="0">
                <a:solidFill>
                  <a:srgbClr val="FF0000"/>
                </a:solidFill>
              </a:rPr>
              <a:t> la </a:t>
            </a:r>
            <a:r>
              <a:rPr lang="en-US" sz="2400" dirty="0" err="1" smtClean="0">
                <a:solidFill>
                  <a:srgbClr val="FF0000"/>
                </a:solidFill>
              </a:rPr>
              <a:t>descompresion</a:t>
            </a:r>
            <a:r>
              <a:rPr lang="en-US" sz="2400" dirty="0" smtClean="0">
                <a:solidFill>
                  <a:srgbClr val="FF0000"/>
                </a:solidFill>
              </a:rPr>
              <a:t> del </a:t>
            </a:r>
            <a:r>
              <a:rPr lang="en-US" sz="2400" dirty="0" err="1" smtClean="0">
                <a:solidFill>
                  <a:srgbClr val="FF0000"/>
                </a:solidFill>
              </a:rPr>
              <a:t>neumotorax</a:t>
            </a:r>
            <a:r>
              <a:rPr lang="en-US" sz="2400" dirty="0" smtClean="0">
                <a:solidFill>
                  <a:srgbClr val="FF0000"/>
                </a:solidFill>
              </a:rPr>
              <a:t> a </a:t>
            </a:r>
            <a:r>
              <a:rPr lang="en-US" sz="2400" dirty="0" err="1" smtClean="0">
                <a:solidFill>
                  <a:srgbClr val="FF0000"/>
                </a:solidFill>
              </a:rPr>
              <a:t>tensión</a:t>
            </a:r>
            <a:r>
              <a:rPr lang="en-US" sz="2400" dirty="0" smtClean="0">
                <a:solidFill>
                  <a:srgbClr val="FF0000"/>
                </a:solidFill>
              </a:rPr>
              <a:t>.</a:t>
            </a:r>
            <a:r>
              <a:rPr lang="en-US" sz="2400" dirty="0" smtClean="0">
                <a:solidFill>
                  <a:srgbClr val="FF0000"/>
                </a:solidFill>
              </a:rPr>
              <a:t>  </a:t>
            </a:r>
            <a:endParaRPr lang="en-US" sz="2400" dirty="0" smtClean="0">
              <a:solidFill>
                <a:srgbClr val="FF0000"/>
              </a:solidFill>
            </a:endParaRPr>
          </a:p>
          <a:p>
            <a:r>
              <a:rPr lang="en-US" sz="1800" dirty="0" smtClean="0"/>
              <a:t>Non- inferiority: No definitive literature was found that establishes the superiority of the second  intercostal space at the MCL over the fourth or fifth intercostal site at the AAL as the preferred  site for needle decompression of a presumed tension pneumothorax. Further, studies evaluating  chest wall thickness are mixed when evaluating the difference in chest wall thickness at the  second ICS anteriorly </a:t>
            </a:r>
            <a:r>
              <a:rPr lang="en-US" sz="1800" dirty="0" err="1" smtClean="0"/>
              <a:t>vs</a:t>
            </a:r>
            <a:r>
              <a:rPr lang="en-US" sz="1800" dirty="0" smtClean="0"/>
              <a:t> the fourth or fifth ICS at the AAL. Most current data suggests that the  8cm catheter placed at the fourth or fifth ICS at the AAL will be effective for the majority of casualties. </a:t>
            </a:r>
          </a:p>
          <a:p>
            <a:r>
              <a:rPr lang="en-US" sz="1800" dirty="0" smtClean="0"/>
              <a:t>Guideline Recommendations 2012-05 </a:t>
            </a:r>
            <a:endParaRPr lang="es-ES" sz="1800"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sz="1800" b="1" dirty="0" err="1" smtClean="0">
                <a:solidFill>
                  <a:schemeClr val="tx2">
                    <a:satMod val="200000"/>
                  </a:schemeClr>
                </a:solidFill>
              </a:rPr>
              <a:t>Toracostomía</a:t>
            </a:r>
            <a:r>
              <a:rPr lang="es-ES" sz="1800" b="1" dirty="0" smtClean="0">
                <a:solidFill>
                  <a:schemeClr val="tx2">
                    <a:satMod val="200000"/>
                  </a:schemeClr>
                </a:solidFill>
              </a:rPr>
              <a:t> con aguja en el neumotórax a tensión: fracaso del procedimiento determinado mediante tomografía computarizada torácica</a:t>
            </a:r>
            <a:br>
              <a:rPr lang="es-ES" sz="1800" b="1" dirty="0" smtClean="0">
                <a:solidFill>
                  <a:schemeClr val="tx2">
                    <a:satMod val="200000"/>
                  </a:schemeClr>
                </a:solidFill>
              </a:rPr>
            </a:br>
            <a:endParaRPr lang="es-ES" sz="1800" dirty="0">
              <a:solidFill>
                <a:schemeClr val="tx2">
                  <a:satMod val="200000"/>
                </a:schemeClr>
              </a:solidFill>
            </a:endParaRPr>
          </a:p>
        </p:txBody>
      </p:sp>
      <p:sp>
        <p:nvSpPr>
          <p:cNvPr id="3" name="2 Marcador de contenido"/>
          <p:cNvSpPr>
            <a:spLocks noGrp="1"/>
          </p:cNvSpPr>
          <p:nvPr>
            <p:ph idx="1"/>
          </p:nvPr>
        </p:nvSpPr>
        <p:spPr>
          <a:xfrm>
            <a:off x="914400" y="1773238"/>
            <a:ext cx="7772400" cy="4583112"/>
          </a:xfrm>
        </p:spPr>
        <p:txBody>
          <a:bodyPr>
            <a:normAutofit fontScale="25000" lnSpcReduction="20000"/>
          </a:bodyPr>
          <a:lstStyle/>
          <a:p>
            <a:pPr marL="411480" fontAlgn="auto">
              <a:spcAft>
                <a:spcPts val="0"/>
              </a:spcAft>
              <a:buFont typeface="Wingdings"/>
              <a:buChar char=""/>
              <a:defRPr/>
            </a:pPr>
            <a:r>
              <a:rPr lang="es-ES" sz="4400" dirty="0" smtClean="0"/>
              <a:t>Robert L. Stevens, </a:t>
            </a:r>
            <a:r>
              <a:rPr lang="es-ES" sz="4400" dirty="0" err="1" smtClean="0"/>
              <a:t>Angel</a:t>
            </a:r>
            <a:r>
              <a:rPr lang="es-ES" sz="4400" dirty="0" smtClean="0"/>
              <a:t> A. Rochester, Jonathan </a:t>
            </a:r>
            <a:r>
              <a:rPr lang="es-ES" sz="4400" dirty="0" err="1" smtClean="0"/>
              <a:t>Busko</a:t>
            </a:r>
            <a:r>
              <a:rPr lang="es-ES" sz="4400" dirty="0" smtClean="0"/>
              <a:t>, Thomas </a:t>
            </a:r>
            <a:r>
              <a:rPr lang="es-ES" sz="4400" dirty="0" err="1" smtClean="0"/>
              <a:t>Blackwell</a:t>
            </a:r>
            <a:r>
              <a:rPr lang="es-ES" sz="4400" dirty="0" smtClean="0"/>
              <a:t>, Daniel </a:t>
            </a:r>
            <a:r>
              <a:rPr lang="es-ES" sz="4400" dirty="0" err="1" smtClean="0"/>
              <a:t>Schwartz</a:t>
            </a:r>
            <a:r>
              <a:rPr lang="es-ES" sz="4400" dirty="0" smtClean="0"/>
              <a:t>, </a:t>
            </a:r>
            <a:r>
              <a:rPr lang="es-ES" sz="4400" dirty="0" err="1" smtClean="0"/>
              <a:t>Anne</a:t>
            </a:r>
            <a:r>
              <a:rPr lang="es-ES" sz="4400" dirty="0" smtClean="0"/>
              <a:t> Argenta, Ronald F. </a:t>
            </a:r>
            <a:r>
              <a:rPr lang="es-ES" sz="4400" dirty="0" err="1" smtClean="0"/>
              <a:t>Sing</a:t>
            </a:r>
            <a:endParaRPr lang="es-ES" sz="4400" dirty="0" smtClean="0"/>
          </a:p>
          <a:p>
            <a:pPr marL="411480" fontAlgn="auto">
              <a:spcAft>
                <a:spcPts val="0"/>
              </a:spcAft>
              <a:buFont typeface="Wingdings"/>
              <a:buChar char=""/>
              <a:defRPr/>
            </a:pPr>
            <a:r>
              <a:rPr lang="es-ES" sz="4800" dirty="0" smtClean="0"/>
              <a:t>Objetivo.. Algunos expertos cuestionan la utilidad de la </a:t>
            </a:r>
            <a:r>
              <a:rPr lang="es-ES" sz="4800" dirty="0" err="1" smtClean="0"/>
              <a:t>toracostomía</a:t>
            </a:r>
            <a:r>
              <a:rPr lang="es-ES" sz="4800" dirty="0" smtClean="0"/>
              <a:t> con aguja en el contexto </a:t>
            </a:r>
            <a:r>
              <a:rPr lang="es-ES" sz="4800" dirty="0" err="1" smtClean="0"/>
              <a:t>prehospitalario</a:t>
            </a:r>
            <a:r>
              <a:rPr lang="es-ES" sz="4800" dirty="0" smtClean="0"/>
              <a:t>, planteando dudas acerca de la posibilidad de que la aguja se introduzca realmente en el espacio pleural. Nuestro estudio ha sido diseñado para determinar si en la descompresión con aguja en cuadros de sospecha de neumotórax a tensión se consigue realmente el acceso a la cavidad pleural en función de la información ofrecida por la tomografía computarizada. </a:t>
            </a:r>
          </a:p>
          <a:p>
            <a:pPr marL="411480" fontAlgn="auto">
              <a:spcAft>
                <a:spcPts val="0"/>
              </a:spcAft>
              <a:buFont typeface="Wingdings"/>
              <a:buChar char=""/>
              <a:defRPr/>
            </a:pPr>
            <a:r>
              <a:rPr lang="es-ES" sz="4800" dirty="0" smtClean="0"/>
              <a:t>Métodos. Se han revisado de manera retrospectiva las historias clínicas correspondientes a pacientes traumatológicos adultos consecutivos hospitalizados en un centro traumatológico de nivel I entre enero y marzo de 2005. En el estudio se ha determinado en la TC la profundidad de la pared torácica en el segundo espacio intercostal a la altura de la línea clavicular media. Los datos correspondientes al grosor de la pared torácica se compararon con el catéter de angiografía estándar de 4,4 cm utilizado para la descompresión torácica.</a:t>
            </a:r>
          </a:p>
          <a:p>
            <a:pPr marL="411480" fontAlgn="auto">
              <a:spcAft>
                <a:spcPts val="0"/>
              </a:spcAft>
              <a:buFont typeface="Wingdings"/>
              <a:buChar char=""/>
              <a:defRPr/>
            </a:pPr>
            <a:r>
              <a:rPr lang="es-ES" sz="4800" dirty="0" smtClean="0"/>
              <a:t>Resultados. Se analizaron los datos de 110 pacientes. La edad media de los pacientes fue de 43,5 años. La profundidad de la pared torácica media en el lado derecho fue de 4,5 cm (± 1,5 cm) y en el lado izquierdo de 4,1 cm (± 1,4 cm). En 55 de los 110 pacientes al menos uno de los lados de la pared torácica tuvo un grosor &gt; 4,4 cm. </a:t>
            </a:r>
          </a:p>
          <a:p>
            <a:pPr marL="411480" fontAlgn="auto">
              <a:spcAft>
                <a:spcPts val="0"/>
              </a:spcAft>
              <a:buFont typeface="Wingdings"/>
              <a:buChar char=""/>
              <a:defRPr/>
            </a:pPr>
            <a:endParaRPr lang="es-ES_tradnl" sz="4800" dirty="0"/>
          </a:p>
          <a:p>
            <a:pPr marL="411480" fontAlgn="auto">
              <a:spcAft>
                <a:spcPts val="0"/>
              </a:spcAft>
              <a:buFont typeface="Wingdings"/>
              <a:buChar char=""/>
              <a:defRPr/>
            </a:pPr>
            <a:endParaRPr lang="es-ES_tradnl" sz="4800" dirty="0" smtClean="0"/>
          </a:p>
          <a:p>
            <a:pPr marL="411480" fontAlgn="auto">
              <a:spcAft>
                <a:spcPts val="0"/>
              </a:spcAft>
              <a:buFont typeface="Wingdings"/>
              <a:buChar char=""/>
              <a:defRPr/>
            </a:pPr>
            <a:endParaRPr lang="es-ES_tradnl" sz="4800" dirty="0"/>
          </a:p>
          <a:p>
            <a:pPr marL="411480" fontAlgn="auto">
              <a:spcAft>
                <a:spcPts val="0"/>
              </a:spcAft>
              <a:buFont typeface="Wingdings"/>
              <a:buChar char=""/>
              <a:defRPr/>
            </a:pPr>
            <a:endParaRPr lang="es-ES" sz="4800" dirty="0" smtClean="0"/>
          </a:p>
          <a:p>
            <a:pPr marL="411480" fontAlgn="auto">
              <a:spcAft>
                <a:spcPts val="0"/>
              </a:spcAft>
              <a:buFont typeface="Wingdings"/>
              <a:buChar char=""/>
              <a:defRPr/>
            </a:pPr>
            <a:r>
              <a:rPr lang="es-ES" sz="8000" dirty="0" smtClean="0"/>
              <a:t>Conclusiones. Posiblemente, el catéter de angiografía estándar de 4,4 cm no permite conseguir buenos resultados en el 50% (intervalo de confianza del 95%, 40,7-59,3%) de los pacientes traumatológicos en función de su hábito corporal. </a:t>
            </a:r>
          </a:p>
          <a:p>
            <a:pPr marL="411480" fontAlgn="auto">
              <a:spcAft>
                <a:spcPts val="0"/>
              </a:spcAft>
              <a:buFont typeface="Wingdings"/>
              <a:buChar char=""/>
              <a:defRPr/>
            </a:pPr>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700808"/>
            <a:ext cx="8229600" cy="1143000"/>
          </a:xfrm>
        </p:spPr>
        <p:txBody>
          <a:bodyPr>
            <a:normAutofit fontScale="90000"/>
          </a:bodyPr>
          <a:lstStyle/>
          <a:p>
            <a:r>
              <a:rPr lang="es-ES_tradnl" dirty="0" smtClean="0"/>
              <a:t>EVALUACION PRIMARIA DEL PACIENTE POLITRAUMATIZADO</a:t>
            </a:r>
            <a:endParaRPr lang="es-ES" dirty="0"/>
          </a:p>
        </p:txBody>
      </p:sp>
      <p:sp>
        <p:nvSpPr>
          <p:cNvPr id="3" name="2 Marcador de contenido"/>
          <p:cNvSpPr>
            <a:spLocks noGrp="1"/>
          </p:cNvSpPr>
          <p:nvPr>
            <p:ph idx="1"/>
          </p:nvPr>
        </p:nvSpPr>
        <p:spPr/>
        <p:txBody>
          <a:bodyPr/>
          <a:lstStyle/>
          <a:p>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996952"/>
            <a:ext cx="3723842" cy="208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57234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endParaRPr lang="es-ES" dirty="0">
              <a:solidFill>
                <a:schemeClr val="tx2">
                  <a:satMod val="200000"/>
                </a:schemeClr>
              </a:solidFill>
            </a:endParaRPr>
          </a:p>
        </p:txBody>
      </p:sp>
      <p:sp>
        <p:nvSpPr>
          <p:cNvPr id="3" name="2 Marcador de contenido"/>
          <p:cNvSpPr>
            <a:spLocks noGrp="1"/>
          </p:cNvSpPr>
          <p:nvPr>
            <p:ph idx="1"/>
          </p:nvPr>
        </p:nvSpPr>
        <p:spPr>
          <a:xfrm>
            <a:off x="1403648" y="1600200"/>
            <a:ext cx="7283152" cy="4525963"/>
          </a:xfrm>
        </p:spPr>
        <p:txBody>
          <a:bodyPr>
            <a:normAutofit fontScale="70000" lnSpcReduction="20000"/>
          </a:bodyPr>
          <a:lstStyle/>
          <a:p>
            <a:pPr marL="411480" fontAlgn="auto">
              <a:spcAft>
                <a:spcPts val="0"/>
              </a:spcAft>
              <a:buFont typeface="Wingdings"/>
              <a:buChar char=""/>
              <a:defRPr/>
            </a:pPr>
            <a:r>
              <a:rPr lang="es-ES" dirty="0" smtClean="0"/>
              <a:t>Quizá por eso mismo la North American </a:t>
            </a:r>
            <a:r>
              <a:rPr lang="es-ES" dirty="0" err="1" smtClean="0"/>
              <a:t>Rescue</a:t>
            </a:r>
            <a:r>
              <a:rPr lang="es-ES" dirty="0" smtClean="0"/>
              <a:t> comercializó unos catéteres específicos para descompresión de neumotórax a tensión que eran más largos que los 14G normales I.V., con un largo de 3.25 pulgadas (unos 8,3 cm)…de hecho, decían que una de las razones de hacerlos más largos era que la evidencia les había demostrado que en muchos de los soldados en los conflictos de Iraq y Afganistán en los que se había requerido una descompresión con catéter, los catéteres 14g normales se quedaban cortos, ya que muchos de los soldados estaban muy en forma y tenían unos pectorales hipertrofiados y más grandes de lo habitual……por cierto, han sacado otro modelo con el mismo largo de 3.25pulgadas, pero de un calibre más grueso aun, un 10g.</a:t>
            </a:r>
            <a:endParaRPr lang="es-ES" dirty="0"/>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1176" r="41353"/>
          <a:stretch/>
        </p:blipFill>
        <p:spPr bwMode="auto">
          <a:xfrm>
            <a:off x="323528" y="764704"/>
            <a:ext cx="887506" cy="5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err="1" smtClean="0"/>
              <a:t>Neumotorax</a:t>
            </a:r>
            <a:r>
              <a:rPr lang="es-ES_tradnl" dirty="0" smtClean="0"/>
              <a:t> abierto.</a:t>
            </a:r>
            <a:br>
              <a:rPr lang="es-ES_tradnl" dirty="0" smtClean="0"/>
            </a:br>
            <a:endParaRPr lang="es-ES" dirty="0"/>
          </a:p>
        </p:txBody>
      </p:sp>
      <p:sp>
        <p:nvSpPr>
          <p:cNvPr id="3" name="2 Marcador de contenido"/>
          <p:cNvSpPr>
            <a:spLocks noGrp="1"/>
          </p:cNvSpPr>
          <p:nvPr>
            <p:ph idx="1"/>
          </p:nvPr>
        </p:nvSpPr>
        <p:spPr>
          <a:xfrm>
            <a:off x="457200" y="1600201"/>
            <a:ext cx="8229600" cy="964704"/>
          </a:xfrm>
        </p:spPr>
        <p:txBody>
          <a:bodyPr>
            <a:normAutofit lnSpcReduction="10000"/>
          </a:bodyPr>
          <a:lstStyle/>
          <a:p>
            <a:pPr algn="ctr"/>
            <a:r>
              <a:rPr lang="es-ES_tradnl" sz="6000" dirty="0" smtClean="0"/>
              <a:t>¿3 o 4 lados?</a:t>
            </a:r>
            <a:endParaRPr lang="es-ES" sz="6000" dirty="0" smtClean="0"/>
          </a:p>
          <a:p>
            <a:endParaRPr lang="es-E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852936"/>
            <a:ext cx="28575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505073"/>
            <a:ext cx="4545855" cy="340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07792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a:bodyPr>
          <a:lstStyle/>
          <a:p>
            <a:r>
              <a:rPr lang="es-ES_tradnl" dirty="0" smtClean="0"/>
              <a:t>No hay evidencia de que uno sea mejor que otro, si que es cierto que al cerrarlo completamente, existe el riesgo de hacer un </a:t>
            </a:r>
            <a:r>
              <a:rPr lang="es-ES_tradnl" dirty="0" err="1" smtClean="0"/>
              <a:t>neumo</a:t>
            </a:r>
            <a:r>
              <a:rPr lang="es-ES_tradnl" dirty="0" smtClean="0"/>
              <a:t> a tensión, pero es fácilmente solucionable, basta con abrir, y posiblemente sea mas fácil  que el cierre por tres lados.</a:t>
            </a:r>
          </a:p>
          <a:p>
            <a:endParaRPr lang="es-ES_tradnl" dirty="0"/>
          </a:p>
          <a:p>
            <a:endParaRPr lang="es-ES_tradnl" dirty="0" smtClean="0"/>
          </a:p>
          <a:p>
            <a:pPr marL="0" indent="0">
              <a:buNone/>
            </a:pPr>
            <a:r>
              <a:rPr lang="es-ES_tradnl" sz="1400" dirty="0" smtClean="0">
                <a:solidFill>
                  <a:srgbClr val="FF0000"/>
                </a:solidFill>
              </a:rPr>
              <a:t>	www.eccpodcast.com/pneumotorax-abierto/</a:t>
            </a:r>
            <a:endParaRPr lang="es-ES" sz="1400" dirty="0">
              <a:solidFill>
                <a:srgbClr val="FF0000"/>
              </a:solidFill>
            </a:endParaRPr>
          </a:p>
        </p:txBody>
      </p:sp>
    </p:spTree>
    <p:extLst>
      <p:ext uri="{BB962C8B-B14F-4D97-AF65-F5344CB8AC3E}">
        <p14:creationId xmlns:p14="http://schemas.microsoft.com/office/powerpoint/2010/main" val="26285003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OXIGENOOOOOOO!!!!!</a:t>
            </a:r>
            <a:endParaRPr lang="es-ES" dirty="0"/>
          </a:p>
        </p:txBody>
      </p:sp>
      <p:sp>
        <p:nvSpPr>
          <p:cNvPr id="3" name="2 Marcador de contenido"/>
          <p:cNvSpPr>
            <a:spLocks noGrp="1"/>
          </p:cNvSpPr>
          <p:nvPr>
            <p:ph idx="1"/>
          </p:nvPr>
        </p:nvSpPr>
        <p:spPr/>
        <p:txBody>
          <a:bodyPr/>
          <a:lstStyle/>
          <a:p>
            <a:endParaRPr lang="es-E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556792"/>
            <a:ext cx="4848225"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691" y="2564904"/>
            <a:ext cx="3204175"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025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dirty="0" smtClean="0">
                <a:solidFill>
                  <a:schemeClr val="tx2">
                    <a:satMod val="200000"/>
                  </a:schemeClr>
                </a:solidFill>
              </a:rPr>
              <a:t>Uso del oxigeno</a:t>
            </a:r>
            <a:endParaRPr lang="es-ES" dirty="0">
              <a:solidFill>
                <a:schemeClr val="tx2">
                  <a:satMod val="200000"/>
                </a:schemeClr>
              </a:solidFill>
            </a:endParaRPr>
          </a:p>
        </p:txBody>
      </p:sp>
      <p:sp>
        <p:nvSpPr>
          <p:cNvPr id="3" name="2 Marcador de contenido"/>
          <p:cNvSpPr>
            <a:spLocks noGrp="1"/>
          </p:cNvSpPr>
          <p:nvPr>
            <p:ph idx="1"/>
          </p:nvPr>
        </p:nvSpPr>
        <p:spPr/>
        <p:txBody>
          <a:bodyPr>
            <a:normAutofit lnSpcReduction="10000"/>
          </a:bodyPr>
          <a:lstStyle/>
          <a:p>
            <a:pPr>
              <a:lnSpc>
                <a:spcPct val="80000"/>
              </a:lnSpc>
            </a:pPr>
            <a:r>
              <a:rPr lang="en-US" sz="1700" dirty="0" smtClean="0"/>
              <a:t> </a:t>
            </a:r>
            <a:r>
              <a:rPr lang="en-US" sz="1700" b="1" dirty="0" err="1" smtClean="0"/>
              <a:t>Prehospital</a:t>
            </a:r>
            <a:r>
              <a:rPr lang="en-US" sz="1700" b="1" dirty="0" smtClean="0"/>
              <a:t> supplemental oxygen in trauma patients: its efficacy and implications for military medical care.</a:t>
            </a:r>
          </a:p>
          <a:p>
            <a:pPr>
              <a:lnSpc>
                <a:spcPct val="80000"/>
              </a:lnSpc>
            </a:pPr>
            <a:r>
              <a:rPr lang="en-US" sz="1700" u="sng" dirty="0" err="1" smtClean="0">
                <a:hlinkClick r:id="rId2"/>
              </a:rPr>
              <a:t>Stockinger</a:t>
            </a:r>
            <a:r>
              <a:rPr lang="en-US" sz="1700" u="sng" dirty="0" smtClean="0">
                <a:hlinkClick r:id="rId2"/>
              </a:rPr>
              <a:t> ZT</a:t>
            </a:r>
            <a:r>
              <a:rPr lang="en-US" sz="1700" dirty="0" smtClean="0"/>
              <a:t>, </a:t>
            </a:r>
            <a:r>
              <a:rPr lang="en-US" sz="1700" u="sng" dirty="0" err="1" smtClean="0">
                <a:hlinkClick r:id="rId3"/>
              </a:rPr>
              <a:t>Mcswain</a:t>
            </a:r>
            <a:r>
              <a:rPr lang="en-US" sz="1700" u="sng" dirty="0" smtClean="0">
                <a:hlinkClick r:id="rId3"/>
              </a:rPr>
              <a:t> NE Jr</a:t>
            </a:r>
            <a:r>
              <a:rPr lang="en-US" sz="1700" dirty="0" smtClean="0"/>
              <a:t>.</a:t>
            </a:r>
          </a:p>
          <a:p>
            <a:pPr>
              <a:lnSpc>
                <a:spcPct val="80000"/>
              </a:lnSpc>
            </a:pPr>
            <a:r>
              <a:rPr lang="en-US" sz="1700" b="1" dirty="0" smtClean="0"/>
              <a:t>Abstract:</a:t>
            </a:r>
          </a:p>
          <a:p>
            <a:pPr marL="742950" lvl="1">
              <a:lnSpc>
                <a:spcPct val="80000"/>
              </a:lnSpc>
            </a:pPr>
            <a:r>
              <a:rPr lang="en-US" sz="1500" dirty="0" smtClean="0"/>
              <a:t>Despite its near-universal use, few data exist to support the efficacy of </a:t>
            </a:r>
            <a:r>
              <a:rPr lang="en-US" sz="1500" dirty="0" err="1" smtClean="0"/>
              <a:t>prehospital</a:t>
            </a:r>
            <a:r>
              <a:rPr lang="en-US" sz="1500" dirty="0" smtClean="0"/>
              <a:t> supplemental oxygen (PH O2) in trauma patients. Data were reviewed from 5,090 patients not requiring assisted ventilation who were transported to our level I trauma center. Of these, 2,203 (43.3%) received PH O2 and 2,887 (56.7%) did not. </a:t>
            </a:r>
          </a:p>
          <a:p>
            <a:pPr marL="742950" lvl="1">
              <a:lnSpc>
                <a:spcPct val="80000"/>
              </a:lnSpc>
            </a:pPr>
            <a:r>
              <a:rPr lang="en-US" sz="2400" dirty="0" smtClean="0">
                <a:solidFill>
                  <a:srgbClr val="FF0000"/>
                </a:solidFill>
              </a:rPr>
              <a:t>Los </a:t>
            </a:r>
            <a:r>
              <a:rPr lang="en-US" sz="2400" dirty="0" err="1" smtClean="0">
                <a:solidFill>
                  <a:srgbClr val="FF0000"/>
                </a:solidFill>
              </a:rPr>
              <a:t>pacientes</a:t>
            </a:r>
            <a:r>
              <a:rPr lang="en-US" sz="2400" dirty="0" smtClean="0">
                <a:solidFill>
                  <a:srgbClr val="FF0000"/>
                </a:solidFill>
              </a:rPr>
              <a:t> </a:t>
            </a:r>
            <a:r>
              <a:rPr lang="en-US" sz="2400" dirty="0" err="1" smtClean="0">
                <a:solidFill>
                  <a:srgbClr val="FF0000"/>
                </a:solidFill>
              </a:rPr>
              <a:t>que</a:t>
            </a:r>
            <a:r>
              <a:rPr lang="en-US" sz="2400" dirty="0" smtClean="0">
                <a:solidFill>
                  <a:srgbClr val="FF0000"/>
                </a:solidFill>
              </a:rPr>
              <a:t> </a:t>
            </a:r>
            <a:r>
              <a:rPr lang="en-US" sz="2400" dirty="0" err="1" smtClean="0">
                <a:solidFill>
                  <a:srgbClr val="FF0000"/>
                </a:solidFill>
              </a:rPr>
              <a:t>recibieron</a:t>
            </a:r>
            <a:r>
              <a:rPr lang="en-US" sz="2400" dirty="0" smtClean="0">
                <a:solidFill>
                  <a:srgbClr val="FF0000"/>
                </a:solidFill>
              </a:rPr>
              <a:t> </a:t>
            </a:r>
            <a:r>
              <a:rPr lang="en-US" sz="2400" dirty="0" err="1" smtClean="0">
                <a:solidFill>
                  <a:srgbClr val="FF0000"/>
                </a:solidFill>
              </a:rPr>
              <a:t>oxigeno</a:t>
            </a:r>
            <a:r>
              <a:rPr lang="en-US" sz="2400" dirty="0" smtClean="0">
                <a:solidFill>
                  <a:srgbClr val="FF0000"/>
                </a:solidFill>
              </a:rPr>
              <a:t> </a:t>
            </a:r>
            <a:r>
              <a:rPr lang="en-US" sz="2400" dirty="0" err="1" smtClean="0">
                <a:solidFill>
                  <a:srgbClr val="FF0000"/>
                </a:solidFill>
              </a:rPr>
              <a:t>tuvieron</a:t>
            </a:r>
            <a:r>
              <a:rPr lang="en-US" sz="2400" dirty="0" smtClean="0">
                <a:solidFill>
                  <a:srgbClr val="FF0000"/>
                </a:solidFill>
              </a:rPr>
              <a:t> mayor </a:t>
            </a:r>
            <a:r>
              <a:rPr lang="en-US" sz="2400" dirty="0" err="1" smtClean="0">
                <a:solidFill>
                  <a:srgbClr val="FF0000"/>
                </a:solidFill>
              </a:rPr>
              <a:t>mortalidad</a:t>
            </a:r>
            <a:r>
              <a:rPr lang="en-US" sz="2400" dirty="0" smtClean="0">
                <a:solidFill>
                  <a:srgbClr val="FF0000"/>
                </a:solidFill>
              </a:rPr>
              <a:t> </a:t>
            </a:r>
            <a:r>
              <a:rPr lang="en-US" sz="2400" dirty="0" err="1" smtClean="0">
                <a:solidFill>
                  <a:srgbClr val="FF0000"/>
                </a:solidFill>
              </a:rPr>
              <a:t>que</a:t>
            </a:r>
            <a:r>
              <a:rPr lang="en-US" sz="2400" dirty="0" smtClean="0">
                <a:solidFill>
                  <a:srgbClr val="FF0000"/>
                </a:solidFill>
              </a:rPr>
              <a:t> </a:t>
            </a:r>
            <a:r>
              <a:rPr lang="en-US" sz="2400" dirty="0" err="1" smtClean="0">
                <a:solidFill>
                  <a:srgbClr val="FF0000"/>
                </a:solidFill>
              </a:rPr>
              <a:t>aquellos</a:t>
            </a:r>
            <a:r>
              <a:rPr lang="en-US" sz="2400" dirty="0" smtClean="0">
                <a:solidFill>
                  <a:srgbClr val="FF0000"/>
                </a:solidFill>
              </a:rPr>
              <a:t> </a:t>
            </a:r>
            <a:r>
              <a:rPr lang="en-US" sz="2400" dirty="0" err="1" smtClean="0">
                <a:solidFill>
                  <a:srgbClr val="FF0000"/>
                </a:solidFill>
              </a:rPr>
              <a:t>que</a:t>
            </a:r>
            <a:r>
              <a:rPr lang="en-US" sz="2400" dirty="0" smtClean="0">
                <a:solidFill>
                  <a:srgbClr val="FF0000"/>
                </a:solidFill>
              </a:rPr>
              <a:t> no lo </a:t>
            </a:r>
            <a:r>
              <a:rPr lang="en-US" sz="2400" dirty="0" err="1" smtClean="0">
                <a:solidFill>
                  <a:srgbClr val="FF0000"/>
                </a:solidFill>
              </a:rPr>
              <a:t>recibieron</a:t>
            </a:r>
            <a:r>
              <a:rPr lang="en-US" sz="2400" dirty="0" smtClean="0">
                <a:solidFill>
                  <a:srgbClr val="FF0000"/>
                </a:solidFill>
              </a:rPr>
              <a:t>.(2.3% vs. 1.1%, p = 0.011). </a:t>
            </a:r>
          </a:p>
          <a:p>
            <a:pPr marL="742950" lvl="1">
              <a:lnSpc>
                <a:spcPct val="80000"/>
              </a:lnSpc>
            </a:pPr>
            <a:r>
              <a:rPr lang="en-US" sz="2400" dirty="0" err="1" smtClean="0">
                <a:solidFill>
                  <a:srgbClr val="FF0000"/>
                </a:solidFill>
              </a:rPr>
              <a:t>Cuando</a:t>
            </a:r>
            <a:r>
              <a:rPr lang="en-US" sz="2400" dirty="0" smtClean="0">
                <a:solidFill>
                  <a:srgbClr val="FF0000"/>
                </a:solidFill>
              </a:rPr>
              <a:t> se </a:t>
            </a:r>
            <a:r>
              <a:rPr lang="en-US" sz="2400" dirty="0" err="1" smtClean="0">
                <a:solidFill>
                  <a:srgbClr val="FF0000"/>
                </a:solidFill>
              </a:rPr>
              <a:t>corrige</a:t>
            </a:r>
            <a:r>
              <a:rPr lang="en-US" sz="2400" dirty="0" smtClean="0">
                <a:solidFill>
                  <a:srgbClr val="FF0000"/>
                </a:solidFill>
              </a:rPr>
              <a:t> </a:t>
            </a:r>
            <a:r>
              <a:rPr lang="en-US" sz="2400" dirty="0" err="1" smtClean="0">
                <a:solidFill>
                  <a:srgbClr val="FF0000"/>
                </a:solidFill>
              </a:rPr>
              <a:t>por</a:t>
            </a:r>
            <a:r>
              <a:rPr lang="en-US" sz="2400" dirty="0" smtClean="0">
                <a:solidFill>
                  <a:srgbClr val="FF0000"/>
                </a:solidFill>
              </a:rPr>
              <a:t> </a:t>
            </a:r>
            <a:r>
              <a:rPr lang="en-US" sz="2400" dirty="0" err="1" smtClean="0">
                <a:solidFill>
                  <a:srgbClr val="FF0000"/>
                </a:solidFill>
              </a:rPr>
              <a:t>por</a:t>
            </a:r>
            <a:r>
              <a:rPr lang="en-US" sz="2400" dirty="0" smtClean="0">
                <a:solidFill>
                  <a:srgbClr val="FF0000"/>
                </a:solidFill>
              </a:rPr>
              <a:t>  Injury Severity Score, </a:t>
            </a:r>
            <a:r>
              <a:rPr lang="en-US" sz="2400" dirty="0" err="1" smtClean="0">
                <a:solidFill>
                  <a:srgbClr val="FF0000"/>
                </a:solidFill>
              </a:rPr>
              <a:t>mecanismo</a:t>
            </a:r>
            <a:r>
              <a:rPr lang="en-US" sz="2400" dirty="0" smtClean="0">
                <a:solidFill>
                  <a:srgbClr val="FF0000"/>
                </a:solidFill>
              </a:rPr>
              <a:t> de </a:t>
            </a:r>
            <a:r>
              <a:rPr lang="en-US" sz="2400" dirty="0" err="1" smtClean="0">
                <a:solidFill>
                  <a:srgbClr val="FF0000"/>
                </a:solidFill>
              </a:rPr>
              <a:t>lesión</a:t>
            </a:r>
            <a:r>
              <a:rPr lang="en-US" sz="2400" dirty="0" smtClean="0">
                <a:solidFill>
                  <a:srgbClr val="FF0000"/>
                </a:solidFill>
              </a:rPr>
              <a:t>, y </a:t>
            </a:r>
            <a:r>
              <a:rPr lang="en-US" sz="2400" dirty="0" err="1" smtClean="0">
                <a:solidFill>
                  <a:srgbClr val="FF0000"/>
                </a:solidFill>
              </a:rPr>
              <a:t>edad</a:t>
            </a:r>
            <a:r>
              <a:rPr lang="en-US" sz="2400" dirty="0" smtClean="0">
                <a:solidFill>
                  <a:srgbClr val="FF0000"/>
                </a:solidFill>
              </a:rPr>
              <a:t>, los </a:t>
            </a:r>
            <a:r>
              <a:rPr lang="en-US" sz="2400" dirty="0" err="1" smtClean="0">
                <a:solidFill>
                  <a:srgbClr val="FF0000"/>
                </a:solidFill>
              </a:rPr>
              <a:t>que</a:t>
            </a:r>
            <a:r>
              <a:rPr lang="en-US" sz="2400" dirty="0" smtClean="0">
                <a:solidFill>
                  <a:srgbClr val="FF0000"/>
                </a:solidFill>
              </a:rPr>
              <a:t> </a:t>
            </a:r>
            <a:r>
              <a:rPr lang="en-US" sz="2400" dirty="0" err="1" smtClean="0">
                <a:solidFill>
                  <a:srgbClr val="FF0000"/>
                </a:solidFill>
              </a:rPr>
              <a:t>reciben</a:t>
            </a:r>
            <a:r>
              <a:rPr lang="en-US" sz="2400" dirty="0" smtClean="0">
                <a:solidFill>
                  <a:srgbClr val="FF0000"/>
                </a:solidFill>
              </a:rPr>
              <a:t> </a:t>
            </a:r>
            <a:r>
              <a:rPr lang="en-US" sz="2400" dirty="0" err="1" smtClean="0">
                <a:solidFill>
                  <a:srgbClr val="FF0000"/>
                </a:solidFill>
              </a:rPr>
              <a:t>oxigeno</a:t>
            </a:r>
            <a:r>
              <a:rPr lang="en-US" sz="2400" dirty="0" smtClean="0">
                <a:solidFill>
                  <a:srgbClr val="FF0000"/>
                </a:solidFill>
              </a:rPr>
              <a:t> </a:t>
            </a:r>
            <a:r>
              <a:rPr lang="en-US" sz="2400" dirty="0" err="1" smtClean="0">
                <a:solidFill>
                  <a:srgbClr val="FF0000"/>
                </a:solidFill>
              </a:rPr>
              <a:t>evolucionaron</a:t>
            </a:r>
            <a:r>
              <a:rPr lang="en-US" sz="2400" dirty="0" smtClean="0">
                <a:solidFill>
                  <a:srgbClr val="FF0000"/>
                </a:solidFill>
              </a:rPr>
              <a:t> </a:t>
            </a:r>
            <a:r>
              <a:rPr lang="en-US" sz="2400" dirty="0" err="1" smtClean="0">
                <a:solidFill>
                  <a:srgbClr val="FF0000"/>
                </a:solidFill>
              </a:rPr>
              <a:t>peor</a:t>
            </a:r>
            <a:r>
              <a:rPr lang="en-US" sz="2400" dirty="0" smtClean="0">
                <a:solidFill>
                  <a:srgbClr val="FF0000"/>
                </a:solidFill>
              </a:rPr>
              <a:t>.</a:t>
            </a:r>
          </a:p>
          <a:p>
            <a:pPr marL="742950" lvl="1">
              <a:lnSpc>
                <a:spcPct val="80000"/>
              </a:lnSpc>
            </a:pPr>
            <a:r>
              <a:rPr lang="en-US" sz="2400" dirty="0" err="1" smtClean="0">
                <a:solidFill>
                  <a:srgbClr val="FF0000"/>
                </a:solidFill>
              </a:rPr>
              <a:t>Esto</a:t>
            </a:r>
            <a:r>
              <a:rPr lang="en-US" sz="2400" dirty="0" smtClean="0">
                <a:solidFill>
                  <a:srgbClr val="FF0000"/>
                </a:solidFill>
              </a:rPr>
              <a:t> </a:t>
            </a:r>
            <a:r>
              <a:rPr lang="en-US" sz="2400" dirty="0" err="1" smtClean="0">
                <a:solidFill>
                  <a:srgbClr val="FF0000"/>
                </a:solidFill>
              </a:rPr>
              <a:t>sugiere</a:t>
            </a:r>
            <a:r>
              <a:rPr lang="en-US" sz="2400" dirty="0" smtClean="0">
                <a:solidFill>
                  <a:srgbClr val="FF0000"/>
                </a:solidFill>
              </a:rPr>
              <a:t> </a:t>
            </a:r>
            <a:r>
              <a:rPr lang="en-US" sz="2400" dirty="0" err="1" smtClean="0">
                <a:solidFill>
                  <a:srgbClr val="FF0000"/>
                </a:solidFill>
              </a:rPr>
              <a:t>que</a:t>
            </a:r>
            <a:r>
              <a:rPr lang="en-US" sz="2400" dirty="0" smtClean="0">
                <a:solidFill>
                  <a:srgbClr val="FF0000"/>
                </a:solidFill>
              </a:rPr>
              <a:t> el </a:t>
            </a:r>
            <a:r>
              <a:rPr lang="en-US" sz="2400" dirty="0" err="1" smtClean="0">
                <a:solidFill>
                  <a:srgbClr val="FF0000"/>
                </a:solidFill>
              </a:rPr>
              <a:t>uso</a:t>
            </a:r>
            <a:r>
              <a:rPr lang="en-US" sz="2400" dirty="0" smtClean="0">
                <a:solidFill>
                  <a:srgbClr val="FF0000"/>
                </a:solidFill>
              </a:rPr>
              <a:t> de </a:t>
            </a:r>
            <a:r>
              <a:rPr lang="en-US" sz="2400" dirty="0" err="1" smtClean="0">
                <a:solidFill>
                  <a:srgbClr val="FF0000"/>
                </a:solidFill>
              </a:rPr>
              <a:t>oxígeno</a:t>
            </a:r>
            <a:r>
              <a:rPr lang="en-US" sz="2400" dirty="0" smtClean="0">
                <a:solidFill>
                  <a:srgbClr val="FF0000"/>
                </a:solidFill>
              </a:rPr>
              <a:t> no </a:t>
            </a:r>
            <a:r>
              <a:rPr lang="en-US" sz="2400" dirty="0" err="1" smtClean="0">
                <a:solidFill>
                  <a:srgbClr val="FF0000"/>
                </a:solidFill>
              </a:rPr>
              <a:t>mejora</a:t>
            </a:r>
            <a:r>
              <a:rPr lang="en-US" sz="2400" dirty="0" smtClean="0">
                <a:solidFill>
                  <a:srgbClr val="FF0000"/>
                </a:solidFill>
              </a:rPr>
              <a:t> la </a:t>
            </a:r>
            <a:r>
              <a:rPr lang="en-US" sz="2400" dirty="0" err="1" smtClean="0">
                <a:solidFill>
                  <a:srgbClr val="FF0000"/>
                </a:solidFill>
              </a:rPr>
              <a:t>supervivencia</a:t>
            </a:r>
            <a:r>
              <a:rPr lang="en-US" sz="2400" dirty="0" smtClean="0">
                <a:solidFill>
                  <a:srgbClr val="FF0000"/>
                </a:solidFill>
              </a:rPr>
              <a:t> en </a:t>
            </a:r>
            <a:r>
              <a:rPr lang="en-US" sz="2400" dirty="0" err="1" smtClean="0">
                <a:solidFill>
                  <a:srgbClr val="FF0000"/>
                </a:solidFill>
              </a:rPr>
              <a:t>politraumatizados</a:t>
            </a:r>
            <a:r>
              <a:rPr lang="en-US" sz="2400" dirty="0" smtClean="0">
                <a:solidFill>
                  <a:srgbClr val="FF0000"/>
                </a:solidFill>
              </a:rPr>
              <a:t> sin distress </a:t>
            </a:r>
            <a:r>
              <a:rPr lang="en-US" sz="2400" dirty="0" err="1" smtClean="0">
                <a:solidFill>
                  <a:srgbClr val="FF0000"/>
                </a:solidFill>
              </a:rPr>
              <a:t>respiratorio</a:t>
            </a:r>
            <a:r>
              <a:rPr lang="en-US" sz="1800" dirty="0" smtClean="0">
                <a:solidFill>
                  <a:srgbClr val="FF0000"/>
                </a:solidFill>
              </a:rPr>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n-US" sz="2000" b="1" dirty="0" smtClean="0">
                <a:solidFill>
                  <a:schemeClr val="tx2">
                    <a:satMod val="200000"/>
                  </a:schemeClr>
                </a:solidFill>
              </a:rPr>
              <a:t>Association between arterial </a:t>
            </a:r>
            <a:r>
              <a:rPr lang="en-US" sz="2000" b="1" dirty="0" err="1" smtClean="0">
                <a:solidFill>
                  <a:schemeClr val="tx2">
                    <a:satMod val="200000"/>
                  </a:schemeClr>
                </a:solidFill>
              </a:rPr>
              <a:t>hyperoxia</a:t>
            </a:r>
            <a:r>
              <a:rPr lang="en-US" sz="2000" b="1" dirty="0" smtClean="0">
                <a:solidFill>
                  <a:schemeClr val="tx2">
                    <a:satMod val="200000"/>
                  </a:schemeClr>
                </a:solidFill>
              </a:rPr>
              <a:t> following resuscitation from cardiac arrest and in-hospital mortality.</a:t>
            </a:r>
            <a:br>
              <a:rPr lang="en-US" sz="2000" b="1" dirty="0" smtClean="0">
                <a:solidFill>
                  <a:schemeClr val="tx2">
                    <a:satMod val="200000"/>
                  </a:schemeClr>
                </a:solidFill>
              </a:rPr>
            </a:br>
            <a:endParaRPr lang="es-ES" sz="2000" dirty="0">
              <a:solidFill>
                <a:schemeClr val="tx2">
                  <a:satMod val="200000"/>
                </a:schemeClr>
              </a:solidFill>
            </a:endParaRPr>
          </a:p>
        </p:txBody>
      </p:sp>
      <p:sp>
        <p:nvSpPr>
          <p:cNvPr id="3" name="2 Marcador de contenido"/>
          <p:cNvSpPr>
            <a:spLocks noGrp="1"/>
          </p:cNvSpPr>
          <p:nvPr>
            <p:ph idx="1"/>
          </p:nvPr>
        </p:nvSpPr>
        <p:spPr/>
        <p:txBody>
          <a:bodyPr>
            <a:noAutofit/>
          </a:bodyPr>
          <a:lstStyle/>
          <a:p>
            <a:r>
              <a:rPr lang="en-US" sz="1800" u="sng" dirty="0" smtClean="0">
                <a:hlinkClick r:id="rId2" tooltip="JAMA : the journal of the American Medical Association."/>
              </a:rPr>
              <a:t>JAMA.</a:t>
            </a:r>
            <a:r>
              <a:rPr lang="en-US" sz="1800" dirty="0" smtClean="0"/>
              <a:t> 2010 Jun 2;303(21):2165-71. </a:t>
            </a:r>
            <a:r>
              <a:rPr lang="en-US" sz="1800" dirty="0" err="1" smtClean="0"/>
              <a:t>doi</a:t>
            </a:r>
            <a:r>
              <a:rPr lang="en-US" sz="1800" dirty="0" smtClean="0"/>
              <a:t>: 10.1001/jama.2010.707. </a:t>
            </a:r>
            <a:r>
              <a:rPr lang="en-US" sz="1200" u="sng" dirty="0" err="1" smtClean="0">
                <a:hlinkClick r:id="rId3"/>
              </a:rPr>
              <a:t>Kilgannon</a:t>
            </a:r>
            <a:r>
              <a:rPr lang="en-US" sz="1200" u="sng" dirty="0" smtClean="0">
                <a:hlinkClick r:id="rId3"/>
              </a:rPr>
              <a:t> JH</a:t>
            </a:r>
            <a:r>
              <a:rPr lang="en-US" sz="1200" dirty="0" smtClean="0"/>
              <a:t>, </a:t>
            </a:r>
            <a:r>
              <a:rPr lang="en-US" sz="1200" u="sng" dirty="0" smtClean="0">
                <a:hlinkClick r:id="rId4"/>
              </a:rPr>
              <a:t>Jones AE</a:t>
            </a:r>
            <a:r>
              <a:rPr lang="en-US" sz="1200" dirty="0" smtClean="0"/>
              <a:t>, </a:t>
            </a:r>
            <a:r>
              <a:rPr lang="en-US" sz="1200" u="sng" dirty="0" smtClean="0">
                <a:hlinkClick r:id="rId5"/>
              </a:rPr>
              <a:t>Shapiro NI</a:t>
            </a:r>
            <a:r>
              <a:rPr lang="en-US" sz="1200" dirty="0" smtClean="0"/>
              <a:t>, </a:t>
            </a:r>
            <a:r>
              <a:rPr lang="en-US" sz="1200" u="sng" dirty="0" err="1" smtClean="0">
                <a:hlinkClick r:id="rId6"/>
              </a:rPr>
              <a:t>Angelos</a:t>
            </a:r>
            <a:r>
              <a:rPr lang="en-US" sz="1200" u="sng" dirty="0" smtClean="0">
                <a:hlinkClick r:id="rId6"/>
              </a:rPr>
              <a:t> MG</a:t>
            </a:r>
            <a:r>
              <a:rPr lang="en-US" sz="1200" dirty="0" smtClean="0"/>
              <a:t>, </a:t>
            </a:r>
            <a:r>
              <a:rPr lang="en-US" sz="1200" u="sng" dirty="0" err="1" smtClean="0">
                <a:hlinkClick r:id="rId7"/>
              </a:rPr>
              <a:t>Milcarek</a:t>
            </a:r>
            <a:r>
              <a:rPr lang="en-US" sz="1200" u="sng" dirty="0" smtClean="0">
                <a:hlinkClick r:id="rId7"/>
              </a:rPr>
              <a:t> B</a:t>
            </a:r>
            <a:r>
              <a:rPr lang="en-US" sz="1200" dirty="0" smtClean="0"/>
              <a:t>, </a:t>
            </a:r>
            <a:r>
              <a:rPr lang="en-US" sz="1200" u="sng" dirty="0" smtClean="0">
                <a:hlinkClick r:id="rId8"/>
              </a:rPr>
              <a:t>Hunter K</a:t>
            </a:r>
            <a:r>
              <a:rPr lang="en-US" sz="1200" dirty="0" smtClean="0"/>
              <a:t>, </a:t>
            </a:r>
            <a:r>
              <a:rPr lang="en-US" sz="1200" u="sng" dirty="0" err="1" smtClean="0">
                <a:hlinkClick r:id="rId9"/>
              </a:rPr>
              <a:t>Parrillo</a:t>
            </a:r>
            <a:r>
              <a:rPr lang="en-US" sz="1200" u="sng" dirty="0" smtClean="0">
                <a:hlinkClick r:id="rId9"/>
              </a:rPr>
              <a:t> JE</a:t>
            </a:r>
            <a:r>
              <a:rPr lang="en-US" sz="1200" dirty="0" smtClean="0"/>
              <a:t>, </a:t>
            </a:r>
            <a:r>
              <a:rPr lang="en-US" sz="1200" u="sng" dirty="0" err="1" smtClean="0">
                <a:hlinkClick r:id="rId10"/>
              </a:rPr>
              <a:t>Trzeciak</a:t>
            </a:r>
            <a:r>
              <a:rPr lang="en-US" sz="1200" u="sng" dirty="0" smtClean="0">
                <a:hlinkClick r:id="rId10"/>
              </a:rPr>
              <a:t> S</a:t>
            </a:r>
            <a:r>
              <a:rPr lang="en-US" sz="1200" dirty="0" smtClean="0"/>
              <a:t>; </a:t>
            </a:r>
            <a:r>
              <a:rPr lang="en-US" sz="1200" u="sng" dirty="0" smtClean="0">
                <a:hlinkClick r:id="rId11"/>
              </a:rPr>
              <a:t>Emergency Medicine Shock Research Network (</a:t>
            </a:r>
            <a:r>
              <a:rPr lang="en-US" sz="1200" u="sng" dirty="0" err="1" smtClean="0">
                <a:hlinkClick r:id="rId11"/>
              </a:rPr>
              <a:t>EMShockNet</a:t>
            </a:r>
            <a:r>
              <a:rPr lang="en-US" sz="1200" u="sng" dirty="0" smtClean="0">
                <a:hlinkClick r:id="rId11"/>
              </a:rPr>
              <a:t>) Investigators</a:t>
            </a:r>
            <a:r>
              <a:rPr lang="en-US" sz="1200" dirty="0" smtClean="0"/>
              <a:t>.</a:t>
            </a:r>
          </a:p>
          <a:p>
            <a:r>
              <a:rPr lang="en-US" sz="1100" b="1" dirty="0" smtClean="0"/>
              <a:t>OBJECTIVE: </a:t>
            </a:r>
            <a:r>
              <a:rPr lang="en-US" sz="1100" dirty="0" smtClean="0"/>
              <a:t>To test the hypothesis that </a:t>
            </a:r>
            <a:r>
              <a:rPr lang="en-US" sz="1100" dirty="0" err="1" smtClean="0"/>
              <a:t>postresuscitation</a:t>
            </a:r>
            <a:r>
              <a:rPr lang="en-US" sz="1100" dirty="0" smtClean="0"/>
              <a:t> </a:t>
            </a:r>
            <a:r>
              <a:rPr lang="en-US" sz="1100" dirty="0" err="1" smtClean="0"/>
              <a:t>hyperoxia</a:t>
            </a:r>
            <a:r>
              <a:rPr lang="en-US" sz="1100" dirty="0" smtClean="0"/>
              <a:t> is associated with increased mortality.</a:t>
            </a:r>
          </a:p>
          <a:p>
            <a:r>
              <a:rPr lang="en-US" sz="1100" dirty="0" smtClean="0"/>
              <a:t>Multicenter cohort study using the Project IMPACT critical care database of intensive care units (ICUs) at 120 US hospitals between 2001 and 2005. Patient inclusion criteria were age older than 17 years, </a:t>
            </a:r>
            <a:r>
              <a:rPr lang="en-US" sz="1100" dirty="0" err="1" smtClean="0"/>
              <a:t>nontraumatic</a:t>
            </a:r>
            <a:r>
              <a:rPr lang="en-US" sz="1100" dirty="0" smtClean="0"/>
              <a:t> cardiac arrest, cardiopulmonary resuscitation within 24 hours prior to ICU arrival, and arterial blood gas analysis performed within 24 hours following ICU arrival. Patients were divided into 3 groups defined a priori based on </a:t>
            </a:r>
            <a:r>
              <a:rPr lang="en-US" sz="1100" dirty="0" err="1" smtClean="0"/>
              <a:t>PaO</a:t>
            </a:r>
            <a:r>
              <a:rPr lang="en-US" sz="1100" dirty="0" smtClean="0"/>
              <a:t>(2) on the first arterial blood gas values obtained in the ICU. </a:t>
            </a:r>
            <a:r>
              <a:rPr lang="en-US" sz="1100" dirty="0" err="1" smtClean="0"/>
              <a:t>Hyperoxia</a:t>
            </a:r>
            <a:r>
              <a:rPr lang="en-US" sz="1100" dirty="0" smtClean="0"/>
              <a:t> was defined as </a:t>
            </a:r>
            <a:r>
              <a:rPr lang="en-US" sz="1100" dirty="0" err="1" smtClean="0"/>
              <a:t>PaO</a:t>
            </a:r>
            <a:r>
              <a:rPr lang="en-US" sz="1100" dirty="0" smtClean="0"/>
              <a:t>(2) of 300 mm Hg or greater; hypoxia, </a:t>
            </a:r>
            <a:r>
              <a:rPr lang="en-US" sz="1100" dirty="0" err="1" smtClean="0"/>
              <a:t>PaO</a:t>
            </a:r>
            <a:r>
              <a:rPr lang="en-US" sz="1100" dirty="0" smtClean="0"/>
              <a:t>(2) of less than 60 mm Hg (or ratio of </a:t>
            </a:r>
            <a:r>
              <a:rPr lang="en-US" sz="1100" dirty="0" err="1" smtClean="0"/>
              <a:t>PaO</a:t>
            </a:r>
            <a:r>
              <a:rPr lang="en-US" sz="1100" dirty="0" smtClean="0"/>
              <a:t>(2) to fraction of inspired oxygen &lt;300); and </a:t>
            </a:r>
            <a:r>
              <a:rPr lang="en-US" sz="1100" dirty="0" err="1" smtClean="0"/>
              <a:t>normoxia</a:t>
            </a:r>
            <a:r>
              <a:rPr lang="en-US" sz="1100" dirty="0" smtClean="0"/>
              <a:t>, not classified as </a:t>
            </a:r>
            <a:r>
              <a:rPr lang="en-US" sz="1100" dirty="0" err="1" smtClean="0"/>
              <a:t>hyperoxia</a:t>
            </a:r>
            <a:r>
              <a:rPr lang="en-US" sz="1100" dirty="0" smtClean="0"/>
              <a:t> or hypoxia.</a:t>
            </a:r>
          </a:p>
          <a:p>
            <a:r>
              <a:rPr lang="en-US" sz="1100" b="1" dirty="0" smtClean="0"/>
              <a:t>RESULTS:</a:t>
            </a:r>
          </a:p>
          <a:p>
            <a:r>
              <a:rPr lang="en-US" sz="1100" dirty="0" smtClean="0"/>
              <a:t>Of 6326 patients, 1156 had </a:t>
            </a:r>
            <a:r>
              <a:rPr lang="en-US" sz="1100" dirty="0" err="1" smtClean="0"/>
              <a:t>hyperoxia</a:t>
            </a:r>
            <a:r>
              <a:rPr lang="en-US" sz="1100" dirty="0" smtClean="0"/>
              <a:t> (18%), 3999 had hypoxia (63%), and 1171 had </a:t>
            </a:r>
            <a:r>
              <a:rPr lang="en-US" sz="1100" dirty="0" err="1" smtClean="0"/>
              <a:t>normoxia</a:t>
            </a:r>
            <a:r>
              <a:rPr lang="en-US" sz="1100" dirty="0" smtClean="0"/>
              <a:t> (19%). The </a:t>
            </a:r>
            <a:r>
              <a:rPr lang="en-US" sz="1100" dirty="0" err="1" smtClean="0"/>
              <a:t>hyperoxia</a:t>
            </a:r>
            <a:r>
              <a:rPr lang="en-US" sz="1100" dirty="0" smtClean="0"/>
              <a:t> group had significantly higher in-hospital mortality (732/1156 [63%; 95% confidence interval {CI}, 60%-66%]) compared with the </a:t>
            </a:r>
            <a:r>
              <a:rPr lang="en-US" sz="1100" dirty="0" err="1" smtClean="0"/>
              <a:t>normoxia</a:t>
            </a:r>
            <a:r>
              <a:rPr lang="en-US" sz="1100" dirty="0" smtClean="0"/>
              <a:t> group (532/1171 [45%; 95% CI, 43%-48%]; proportion difference, 18% [95% CI, 14%-22%]) and the hypoxia group (2297/3999 [57%; 95% CI, 56%-59%]; proportion difference, 6% [95% CI, 3%-9%]). In a model controlling for potential confounders (</a:t>
            </a:r>
            <a:r>
              <a:rPr lang="en-US" sz="1100" dirty="0" err="1" smtClean="0"/>
              <a:t>eg</a:t>
            </a:r>
            <a:r>
              <a:rPr lang="en-US" sz="1100" dirty="0" smtClean="0"/>
              <a:t>, age, preadmission functional status, comorbid conditions, vital signs, and other physiological indices), </a:t>
            </a:r>
            <a:r>
              <a:rPr lang="en-US" sz="1100" dirty="0" err="1" smtClean="0"/>
              <a:t>hyperoxia</a:t>
            </a:r>
            <a:r>
              <a:rPr lang="en-US" sz="1100" dirty="0" smtClean="0"/>
              <a:t> exposure had an odds ratio for death of 1.8 (95% CI, 1.5-2.2).</a:t>
            </a:r>
          </a:p>
          <a:p>
            <a:r>
              <a:rPr lang="en-US" sz="1800" b="1" dirty="0" smtClean="0">
                <a:solidFill>
                  <a:srgbClr val="FF0000"/>
                </a:solidFill>
              </a:rPr>
              <a:t>CONCLUSION:</a:t>
            </a:r>
          </a:p>
          <a:p>
            <a:pPr marL="742950" lvl="1"/>
            <a:r>
              <a:rPr lang="en-US" sz="1600" dirty="0" smtClean="0">
                <a:solidFill>
                  <a:srgbClr val="FF0000"/>
                </a:solidFill>
              </a:rPr>
              <a:t>Entre los </a:t>
            </a:r>
            <a:r>
              <a:rPr lang="en-US" sz="1600" dirty="0" err="1" smtClean="0">
                <a:solidFill>
                  <a:srgbClr val="FF0000"/>
                </a:solidFill>
              </a:rPr>
              <a:t>pacientes</a:t>
            </a:r>
            <a:r>
              <a:rPr lang="en-US" sz="1600" dirty="0" smtClean="0">
                <a:solidFill>
                  <a:srgbClr val="FF0000"/>
                </a:solidFill>
              </a:rPr>
              <a:t> </a:t>
            </a:r>
            <a:r>
              <a:rPr lang="en-US" sz="1600" dirty="0" err="1" smtClean="0">
                <a:solidFill>
                  <a:srgbClr val="FF0000"/>
                </a:solidFill>
              </a:rPr>
              <a:t>recuperados</a:t>
            </a:r>
            <a:r>
              <a:rPr lang="en-US" sz="1600" dirty="0" smtClean="0">
                <a:solidFill>
                  <a:srgbClr val="FF0000"/>
                </a:solidFill>
              </a:rPr>
              <a:t> de </a:t>
            </a:r>
            <a:r>
              <a:rPr lang="en-US" sz="1600" dirty="0" err="1" smtClean="0">
                <a:solidFill>
                  <a:srgbClr val="FF0000"/>
                </a:solidFill>
              </a:rPr>
              <a:t>una</a:t>
            </a:r>
            <a:r>
              <a:rPr lang="en-US" sz="1600" dirty="0" smtClean="0">
                <a:solidFill>
                  <a:srgbClr val="FF0000"/>
                </a:solidFill>
              </a:rPr>
              <a:t> PCR </a:t>
            </a:r>
            <a:r>
              <a:rPr lang="en-US" sz="1600" dirty="0" err="1" smtClean="0">
                <a:solidFill>
                  <a:srgbClr val="FF0000"/>
                </a:solidFill>
              </a:rPr>
              <a:t>ingresados</a:t>
            </a:r>
            <a:r>
              <a:rPr lang="en-US" sz="1600" dirty="0" smtClean="0">
                <a:solidFill>
                  <a:srgbClr val="FF0000"/>
                </a:solidFill>
              </a:rPr>
              <a:t> en UCI la </a:t>
            </a:r>
            <a:r>
              <a:rPr lang="en-US" sz="1600" dirty="0" err="1" smtClean="0">
                <a:solidFill>
                  <a:srgbClr val="FF0000"/>
                </a:solidFill>
              </a:rPr>
              <a:t>hiperoxia</a:t>
            </a:r>
            <a:r>
              <a:rPr lang="en-US" sz="1600" dirty="0" smtClean="0">
                <a:solidFill>
                  <a:srgbClr val="FF0000"/>
                </a:solidFill>
              </a:rPr>
              <a:t> arterial </a:t>
            </a:r>
            <a:r>
              <a:rPr lang="en-US" sz="1600" dirty="0" err="1" smtClean="0">
                <a:solidFill>
                  <a:srgbClr val="FF0000"/>
                </a:solidFill>
              </a:rPr>
              <a:t>fue</a:t>
            </a:r>
            <a:r>
              <a:rPr lang="en-US" sz="1600" dirty="0" smtClean="0">
                <a:solidFill>
                  <a:srgbClr val="FF0000"/>
                </a:solidFill>
              </a:rPr>
              <a:t> </a:t>
            </a:r>
            <a:r>
              <a:rPr lang="en-US" sz="1600" dirty="0" err="1" smtClean="0">
                <a:solidFill>
                  <a:srgbClr val="FF0000"/>
                </a:solidFill>
              </a:rPr>
              <a:t>asociada</a:t>
            </a:r>
            <a:r>
              <a:rPr lang="en-US" sz="1600" dirty="0" smtClean="0">
                <a:solidFill>
                  <a:srgbClr val="FF0000"/>
                </a:solidFill>
              </a:rPr>
              <a:t> con </a:t>
            </a:r>
            <a:r>
              <a:rPr lang="en-US" sz="1600" dirty="0" err="1" smtClean="0">
                <a:solidFill>
                  <a:srgbClr val="FF0000"/>
                </a:solidFill>
              </a:rPr>
              <a:t>aumento</a:t>
            </a:r>
            <a:r>
              <a:rPr lang="en-US" sz="1600" dirty="0" smtClean="0">
                <a:solidFill>
                  <a:srgbClr val="FF0000"/>
                </a:solidFill>
              </a:rPr>
              <a:t> de la </a:t>
            </a:r>
            <a:r>
              <a:rPr lang="en-US" sz="1600" dirty="0" err="1" smtClean="0">
                <a:solidFill>
                  <a:srgbClr val="FF0000"/>
                </a:solidFill>
              </a:rPr>
              <a:t>mortalidad</a:t>
            </a:r>
            <a:r>
              <a:rPr lang="en-US" sz="1600" dirty="0" smtClean="0">
                <a:solidFill>
                  <a:srgbClr val="FF0000"/>
                </a:solidFill>
              </a:rPr>
              <a:t> </a:t>
            </a:r>
            <a:r>
              <a:rPr lang="en-US" sz="1600" dirty="0" err="1" smtClean="0">
                <a:solidFill>
                  <a:srgbClr val="FF0000"/>
                </a:solidFill>
              </a:rPr>
              <a:t>comparandola</a:t>
            </a:r>
            <a:r>
              <a:rPr lang="en-US" sz="1600" dirty="0" smtClean="0">
                <a:solidFill>
                  <a:srgbClr val="FF0000"/>
                </a:solidFill>
              </a:rPr>
              <a:t> con los </a:t>
            </a:r>
            <a:r>
              <a:rPr lang="en-US" sz="1600" dirty="0" err="1" smtClean="0">
                <a:solidFill>
                  <a:srgbClr val="FF0000"/>
                </a:solidFill>
              </a:rPr>
              <a:t>que</a:t>
            </a:r>
            <a:r>
              <a:rPr lang="en-US" sz="1600" dirty="0" smtClean="0">
                <a:solidFill>
                  <a:srgbClr val="FF0000"/>
                </a:solidFill>
              </a:rPr>
              <a:t> </a:t>
            </a:r>
            <a:r>
              <a:rPr lang="en-US" sz="1600" dirty="0" err="1" smtClean="0">
                <a:solidFill>
                  <a:srgbClr val="FF0000"/>
                </a:solidFill>
              </a:rPr>
              <a:t>estaban</a:t>
            </a:r>
            <a:r>
              <a:rPr lang="en-US" sz="1600" dirty="0" smtClean="0">
                <a:solidFill>
                  <a:srgbClr val="FF0000"/>
                </a:solidFill>
              </a:rPr>
              <a:t> en </a:t>
            </a:r>
            <a:r>
              <a:rPr lang="en-US" sz="1600" dirty="0" err="1" smtClean="0">
                <a:solidFill>
                  <a:srgbClr val="FF0000"/>
                </a:solidFill>
              </a:rPr>
              <a:t>hipoxia</a:t>
            </a:r>
            <a:r>
              <a:rPr lang="en-US" sz="1600" dirty="0" smtClean="0">
                <a:solidFill>
                  <a:srgbClr val="FF0000"/>
                </a:solidFill>
              </a:rPr>
              <a:t> o </a:t>
            </a:r>
            <a:r>
              <a:rPr lang="en-US" sz="1600" dirty="0" err="1" smtClean="0">
                <a:solidFill>
                  <a:srgbClr val="FF0000"/>
                </a:solidFill>
              </a:rPr>
              <a:t>normoxia</a:t>
            </a:r>
            <a:r>
              <a:rPr lang="en-US" sz="1600" dirty="0" smtClean="0">
                <a:solidFill>
                  <a:srgbClr val="FF0000"/>
                </a:solidFill>
              </a:rPr>
              <a:t>.</a:t>
            </a:r>
            <a:endParaRPr lang="es-ES" sz="1800" dirty="0" smtClean="0">
              <a:solidFill>
                <a:srgbClr val="FF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endParaRPr lang="es-ES">
              <a:solidFill>
                <a:schemeClr val="tx2">
                  <a:satMod val="200000"/>
                </a:schemeClr>
              </a:solidFill>
            </a:endParaRPr>
          </a:p>
        </p:txBody>
      </p:sp>
      <p:sp>
        <p:nvSpPr>
          <p:cNvPr id="58370" name="2 Marcador de contenido"/>
          <p:cNvSpPr>
            <a:spLocks noGrp="1"/>
          </p:cNvSpPr>
          <p:nvPr>
            <p:ph idx="1"/>
          </p:nvPr>
        </p:nvSpPr>
        <p:spPr/>
        <p:txBody>
          <a:bodyPr/>
          <a:lstStyle/>
          <a:p>
            <a:endParaRPr lang="es-ES" smtClean="0"/>
          </a:p>
        </p:txBody>
      </p:sp>
      <p:pic>
        <p:nvPicPr>
          <p:cNvPr id="58371" name="Picture 2"/>
          <p:cNvPicPr>
            <a:picLocks noChangeAspect="1" noChangeArrowheads="1"/>
          </p:cNvPicPr>
          <p:nvPr/>
        </p:nvPicPr>
        <p:blipFill>
          <a:blip r:embed="rId2"/>
          <a:srcRect t="20297" r="29161" b="10187"/>
          <a:stretch>
            <a:fillRect/>
          </a:stretch>
        </p:blipFill>
        <p:spPr bwMode="auto">
          <a:xfrm>
            <a:off x="144264" y="44624"/>
            <a:ext cx="8604449" cy="5084763"/>
          </a:xfrm>
          <a:prstGeom prst="rect">
            <a:avLst/>
          </a:prstGeom>
          <a:noFill/>
          <a:ln w="9525">
            <a:noFill/>
            <a:miter lim="800000"/>
            <a:headEnd/>
            <a:tailEnd/>
          </a:ln>
        </p:spPr>
      </p:pic>
      <p:sp>
        <p:nvSpPr>
          <p:cNvPr id="58372" name="4 CuadroTexto"/>
          <p:cNvSpPr txBox="1">
            <a:spLocks noChangeArrowheads="1"/>
          </p:cNvSpPr>
          <p:nvPr/>
        </p:nvSpPr>
        <p:spPr bwMode="auto">
          <a:xfrm>
            <a:off x="611188" y="5516563"/>
            <a:ext cx="8137525" cy="1201737"/>
          </a:xfrm>
          <a:prstGeom prst="rect">
            <a:avLst/>
          </a:prstGeom>
          <a:noFill/>
          <a:ln w="9525">
            <a:noFill/>
            <a:miter lim="800000"/>
            <a:headEnd/>
            <a:tailEnd/>
          </a:ln>
        </p:spPr>
        <p:txBody>
          <a:bodyPr>
            <a:spAutoFit/>
          </a:bodyPr>
          <a:lstStyle/>
          <a:p>
            <a:r>
              <a:rPr lang="es-ES" sz="3600">
                <a:solidFill>
                  <a:srgbClr val="FF0000"/>
                </a:solidFill>
                <a:latin typeface="Corbel" pitchFamily="34" charset="0"/>
              </a:rPr>
              <a:t>El 25 % de los pacientes recibió oxigeno sin estar indicado.</a:t>
            </a:r>
          </a:p>
        </p:txBody>
      </p:sp>
      <p:sp>
        <p:nvSpPr>
          <p:cNvPr id="58374" name="Rectangle 6"/>
          <p:cNvSpPr>
            <a:spLocks noChangeArrowheads="1"/>
          </p:cNvSpPr>
          <p:nvPr/>
        </p:nvSpPr>
        <p:spPr bwMode="auto">
          <a:xfrm>
            <a:off x="971550" y="1196975"/>
            <a:ext cx="8172450" cy="360363"/>
          </a:xfrm>
          <a:prstGeom prst="rect">
            <a:avLst/>
          </a:prstGeom>
          <a:noFill/>
          <a:ln w="76200">
            <a:solidFill>
              <a:schemeClr val="accent1"/>
            </a:solidFill>
            <a:miter lim="800000"/>
            <a:headEnd/>
            <a:tailEnd/>
          </a:ln>
          <a:effectLst/>
        </p:spPr>
        <p:txBody>
          <a:bodyPr wrap="none" anchor="ctr"/>
          <a:lstStyle/>
          <a:p>
            <a:endParaRPr lang="es-ES"/>
          </a:p>
        </p:txBody>
      </p:sp>
      <p:sp>
        <p:nvSpPr>
          <p:cNvPr id="58375" name="Rectangle 7"/>
          <p:cNvSpPr>
            <a:spLocks noChangeArrowheads="1"/>
          </p:cNvSpPr>
          <p:nvPr/>
        </p:nvSpPr>
        <p:spPr bwMode="auto">
          <a:xfrm>
            <a:off x="971550" y="3141663"/>
            <a:ext cx="8172450" cy="431800"/>
          </a:xfrm>
          <a:prstGeom prst="rect">
            <a:avLst/>
          </a:prstGeom>
          <a:noFill/>
          <a:ln w="57150">
            <a:solidFill>
              <a:schemeClr val="accent1"/>
            </a:solid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endParaRPr lang="es-ES">
              <a:solidFill>
                <a:schemeClr val="tx2">
                  <a:satMod val="200000"/>
                </a:schemeClr>
              </a:solidFill>
            </a:endParaRPr>
          </a:p>
        </p:txBody>
      </p:sp>
      <p:sp>
        <p:nvSpPr>
          <p:cNvPr id="59394" name="2 Marcador de contenido"/>
          <p:cNvSpPr>
            <a:spLocks noGrp="1"/>
          </p:cNvSpPr>
          <p:nvPr>
            <p:ph idx="1"/>
          </p:nvPr>
        </p:nvSpPr>
        <p:spPr/>
        <p:txBody>
          <a:bodyPr/>
          <a:lstStyle/>
          <a:p>
            <a:endParaRPr lang="es-ES" smtClean="0"/>
          </a:p>
        </p:txBody>
      </p:sp>
      <p:pic>
        <p:nvPicPr>
          <p:cNvPr id="59395" name="Picture 2"/>
          <p:cNvPicPr>
            <a:picLocks noChangeAspect="1" noChangeArrowheads="1"/>
          </p:cNvPicPr>
          <p:nvPr/>
        </p:nvPicPr>
        <p:blipFill>
          <a:blip r:embed="rId2"/>
          <a:srcRect/>
          <a:stretch>
            <a:fillRect/>
          </a:stretch>
        </p:blipFill>
        <p:spPr bwMode="auto">
          <a:xfrm>
            <a:off x="0" y="2452688"/>
            <a:ext cx="9439275" cy="195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endParaRPr lang="es-ES">
              <a:solidFill>
                <a:schemeClr val="tx2">
                  <a:satMod val="200000"/>
                </a:schemeClr>
              </a:solidFill>
            </a:endParaRPr>
          </a:p>
        </p:txBody>
      </p:sp>
      <p:sp>
        <p:nvSpPr>
          <p:cNvPr id="60418" name="2 Marcador de contenido"/>
          <p:cNvSpPr>
            <a:spLocks noGrp="1"/>
          </p:cNvSpPr>
          <p:nvPr>
            <p:ph idx="1"/>
          </p:nvPr>
        </p:nvSpPr>
        <p:spPr/>
        <p:txBody>
          <a:bodyPr/>
          <a:lstStyle/>
          <a:p>
            <a:endParaRPr lang="es-ES" smtClean="0"/>
          </a:p>
        </p:txBody>
      </p:sp>
      <p:pic>
        <p:nvPicPr>
          <p:cNvPr id="60419" name="Picture 2"/>
          <p:cNvPicPr>
            <a:picLocks noChangeAspect="1" noChangeArrowheads="1"/>
          </p:cNvPicPr>
          <p:nvPr/>
        </p:nvPicPr>
        <p:blipFill>
          <a:blip r:embed="rId2"/>
          <a:srcRect l="20197" t="30141" r="29994"/>
          <a:stretch>
            <a:fillRect/>
          </a:stretch>
        </p:blipFill>
        <p:spPr bwMode="auto">
          <a:xfrm>
            <a:off x="0" y="0"/>
            <a:ext cx="8675688" cy="6842125"/>
          </a:xfrm>
          <a:prstGeom prst="rect">
            <a:avLst/>
          </a:prstGeom>
          <a:noFill/>
          <a:ln w="9525">
            <a:noFill/>
            <a:miter lim="800000"/>
            <a:headEnd/>
            <a:tailEnd/>
          </a:ln>
        </p:spPr>
      </p:pic>
      <p:sp>
        <p:nvSpPr>
          <p:cNvPr id="5" name="4 Rectángulo"/>
          <p:cNvSpPr/>
          <p:nvPr/>
        </p:nvSpPr>
        <p:spPr>
          <a:xfrm>
            <a:off x="395288" y="0"/>
            <a:ext cx="8280400" cy="1700213"/>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Rectángulo"/>
          <p:cNvSpPr/>
          <p:nvPr/>
        </p:nvSpPr>
        <p:spPr>
          <a:xfrm>
            <a:off x="468313" y="3213100"/>
            <a:ext cx="7920037" cy="15113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dirty="0" err="1" smtClean="0">
                <a:solidFill>
                  <a:schemeClr val="tx2">
                    <a:satMod val="200000"/>
                  </a:schemeClr>
                </a:solidFill>
              </a:rPr>
              <a:t>Hipotension</a:t>
            </a:r>
            <a:r>
              <a:rPr lang="es-ES" dirty="0" smtClean="0">
                <a:solidFill>
                  <a:schemeClr val="tx2">
                    <a:satMod val="200000"/>
                  </a:schemeClr>
                </a:solidFill>
              </a:rPr>
              <a:t> permisiva</a:t>
            </a:r>
            <a:endParaRPr lang="es-ES" dirty="0">
              <a:solidFill>
                <a:schemeClr val="tx2">
                  <a:satMod val="200000"/>
                </a:schemeClr>
              </a:solidFill>
            </a:endParaRPr>
          </a:p>
        </p:txBody>
      </p:sp>
      <p:sp>
        <p:nvSpPr>
          <p:cNvPr id="61442" name="2 Marcador de contenido"/>
          <p:cNvSpPr>
            <a:spLocks noGrp="1"/>
          </p:cNvSpPr>
          <p:nvPr>
            <p:ph idx="1"/>
          </p:nvPr>
        </p:nvSpPr>
        <p:spPr>
          <a:xfrm>
            <a:off x="395288" y="1268413"/>
            <a:ext cx="8748712" cy="5589587"/>
          </a:xfrm>
        </p:spPr>
        <p:txBody>
          <a:bodyPr>
            <a:normAutofit/>
          </a:bodyPr>
          <a:lstStyle/>
          <a:p>
            <a:r>
              <a:rPr lang="es-ES" sz="1400" dirty="0" smtClean="0">
                <a:latin typeface="Arial" charset="0"/>
                <a:cs typeface="Arial" charset="0"/>
              </a:rPr>
              <a:t>Las hemorragias no controladas son responsables de más del 40% de las muertes por trauma.</a:t>
            </a:r>
            <a:r>
              <a:rPr lang="es-ES" sz="1400" b="1" dirty="0" smtClean="0">
                <a:latin typeface="Arial" charset="0"/>
                <a:cs typeface="Arial" charset="0"/>
                <a:hlinkClick r:id="rId2"/>
              </a:rPr>
              <a:t> </a:t>
            </a:r>
            <a:r>
              <a:rPr lang="es-ES" sz="1400" dirty="0" smtClean="0">
                <a:latin typeface="Arial" charset="0"/>
                <a:cs typeface="Arial" charset="0"/>
              </a:rPr>
              <a:t/>
            </a:r>
            <a:br>
              <a:rPr lang="es-ES" sz="1400" dirty="0" smtClean="0">
                <a:latin typeface="Arial" charset="0"/>
                <a:cs typeface="Arial" charset="0"/>
              </a:rPr>
            </a:br>
            <a:r>
              <a:rPr lang="es-ES" sz="1400" dirty="0" smtClean="0">
                <a:latin typeface="Arial" charset="0"/>
                <a:cs typeface="Arial" charset="0"/>
              </a:rPr>
              <a:t/>
            </a:r>
            <a:br>
              <a:rPr lang="es-ES" sz="1400" dirty="0" smtClean="0">
                <a:latin typeface="Arial" charset="0"/>
                <a:cs typeface="Arial" charset="0"/>
              </a:rPr>
            </a:br>
            <a:r>
              <a:rPr lang="es-ES" sz="1400" dirty="0" smtClean="0">
                <a:latin typeface="Arial" charset="0"/>
                <a:cs typeface="Arial" charset="0"/>
              </a:rPr>
              <a:t>El </a:t>
            </a:r>
            <a:r>
              <a:rPr lang="es-ES" sz="1400" b="1" dirty="0" smtClean="0">
                <a:latin typeface="Arial" charset="0"/>
                <a:cs typeface="Arial" charset="0"/>
                <a:hlinkClick r:id="rId3"/>
              </a:rPr>
              <a:t>Colegio Americano de Cirujanos</a:t>
            </a:r>
            <a:r>
              <a:rPr lang="es-ES" sz="1400" dirty="0" smtClean="0">
                <a:latin typeface="Arial" charset="0"/>
                <a:cs typeface="Arial" charset="0"/>
              </a:rPr>
              <a:t> recomienda que los pacientes con PAS menor a 90 </a:t>
            </a:r>
            <a:r>
              <a:rPr lang="es-ES" sz="1400" dirty="0" err="1" smtClean="0">
                <a:latin typeface="Arial" charset="0"/>
                <a:cs typeface="Arial" charset="0"/>
              </a:rPr>
              <a:t>mmHg</a:t>
            </a:r>
            <a:r>
              <a:rPr lang="es-ES" sz="1400" dirty="0" smtClean="0">
                <a:latin typeface="Arial" charset="0"/>
                <a:cs typeface="Arial" charset="0"/>
              </a:rPr>
              <a:t> sean manejados en centros especializados en trauma. </a:t>
            </a:r>
            <a:br>
              <a:rPr lang="es-ES" sz="1400" dirty="0" smtClean="0">
                <a:latin typeface="Arial" charset="0"/>
                <a:cs typeface="Arial" charset="0"/>
              </a:rPr>
            </a:br>
            <a:r>
              <a:rPr lang="es-ES" sz="1400" dirty="0" smtClean="0">
                <a:latin typeface="Arial" charset="0"/>
                <a:cs typeface="Arial" charset="0"/>
              </a:rPr>
              <a:t/>
            </a:r>
            <a:br>
              <a:rPr lang="es-ES" sz="1400" dirty="0" smtClean="0">
                <a:latin typeface="Arial" charset="0"/>
                <a:cs typeface="Arial" charset="0"/>
              </a:rPr>
            </a:br>
            <a:r>
              <a:rPr lang="es-ES" sz="1400" dirty="0" smtClean="0">
                <a:latin typeface="Arial" charset="0"/>
                <a:cs typeface="Arial" charset="0"/>
              </a:rPr>
              <a:t>Sin embargo, algunos autores sostienen que el punto de corte de 90 </a:t>
            </a:r>
            <a:r>
              <a:rPr lang="es-ES" sz="1400" dirty="0" err="1" smtClean="0">
                <a:latin typeface="Arial" charset="0"/>
                <a:cs typeface="Arial" charset="0"/>
              </a:rPr>
              <a:t>mmHg</a:t>
            </a:r>
            <a:r>
              <a:rPr lang="es-ES" sz="1400" dirty="0" smtClean="0">
                <a:latin typeface="Arial" charset="0"/>
                <a:cs typeface="Arial" charset="0"/>
              </a:rPr>
              <a:t> no es suficientemente estricto. Una  PAS inferior a 90 </a:t>
            </a:r>
            <a:r>
              <a:rPr lang="es-ES" sz="1400" dirty="0" err="1" smtClean="0">
                <a:latin typeface="Arial" charset="0"/>
                <a:cs typeface="Arial" charset="0"/>
              </a:rPr>
              <a:t>mmHg</a:t>
            </a:r>
            <a:r>
              <a:rPr lang="es-ES" sz="1400" dirty="0" smtClean="0">
                <a:latin typeface="Arial" charset="0"/>
                <a:cs typeface="Arial" charset="0"/>
              </a:rPr>
              <a:t> sería un hallazgo muy tardío debido a los mecanismos de compensación. Por lo tanto, sugieren que el valor para definir hipotensión crítica debe ser redefinido. </a:t>
            </a:r>
          </a:p>
          <a:p>
            <a:pPr>
              <a:buFont typeface="Wingdings" pitchFamily="2" charset="2"/>
              <a:buNone/>
            </a:pPr>
            <a:r>
              <a:rPr lang="es-ES" sz="1400" dirty="0" smtClean="0">
                <a:latin typeface="Arial" charset="0"/>
                <a:cs typeface="Arial" charset="0"/>
              </a:rPr>
              <a:t/>
            </a:r>
            <a:br>
              <a:rPr lang="es-ES" sz="1400" dirty="0" smtClean="0">
                <a:latin typeface="Arial" charset="0"/>
                <a:cs typeface="Arial" charset="0"/>
              </a:rPr>
            </a:br>
            <a:r>
              <a:rPr lang="es-ES" sz="1400" dirty="0" smtClean="0">
                <a:latin typeface="Arial" charset="0"/>
                <a:cs typeface="Arial" charset="0"/>
              </a:rPr>
              <a:t>Un estudio recientemente publicado analiza este tema utilizando un registro europeo de pacientes adultos traumatizados, con el objetivo de determinar la asociación entre PAS y mortalidad a los 30 días después del ingreso de pacientes con traumas penetrantes y contusos. </a:t>
            </a:r>
          </a:p>
          <a:p>
            <a:pPr>
              <a:buFont typeface="Wingdings" pitchFamily="2" charset="2"/>
              <a:buNone/>
            </a:pPr>
            <a:r>
              <a:rPr lang="es-ES" sz="1400" dirty="0" smtClean="0">
                <a:solidFill>
                  <a:schemeClr val="tx2">
                    <a:lumMod val="60000"/>
                    <a:lumOff val="40000"/>
                  </a:schemeClr>
                </a:solidFill>
                <a:latin typeface="Arial" charset="0"/>
                <a:cs typeface="Arial" charset="0"/>
              </a:rPr>
              <a:t>Trauma penetrante:</a:t>
            </a:r>
            <a:r>
              <a:rPr lang="es-ES" sz="1400" dirty="0" smtClean="0">
                <a:latin typeface="Arial" charset="0"/>
                <a:cs typeface="Arial" charset="0"/>
              </a:rPr>
              <a:t/>
            </a:r>
            <a:br>
              <a:rPr lang="es-ES" sz="1400" dirty="0" smtClean="0">
                <a:latin typeface="Arial" charset="0"/>
                <a:cs typeface="Arial" charset="0"/>
              </a:rPr>
            </a:br>
            <a:r>
              <a:rPr lang="es-ES" sz="1400" dirty="0" smtClean="0">
                <a:latin typeface="Arial" charset="0"/>
                <a:cs typeface="Arial" charset="0"/>
              </a:rPr>
              <a:t>Se incluyeron a  3.444 pacientes con trauma penetrante. El 6% de estos pacientes murió durante los primeros 30 días. Después de ajustar por varias variables (edad, sexo, escala de coma de Glasgow e </a:t>
            </a:r>
            <a:r>
              <a:rPr lang="es-ES" sz="1400" dirty="0" err="1" smtClean="0">
                <a:latin typeface="Arial" charset="0"/>
                <a:cs typeface="Arial" charset="0"/>
              </a:rPr>
              <a:t>Injury</a:t>
            </a:r>
            <a:r>
              <a:rPr lang="es-ES" sz="1400" dirty="0" smtClean="0">
                <a:latin typeface="Arial" charset="0"/>
                <a:cs typeface="Arial" charset="0"/>
              </a:rPr>
              <a:t> </a:t>
            </a:r>
            <a:r>
              <a:rPr lang="es-ES" sz="1400" dirty="0" err="1" smtClean="0">
                <a:latin typeface="Arial" charset="0"/>
                <a:cs typeface="Arial" charset="0"/>
              </a:rPr>
              <a:t>Severity</a:t>
            </a:r>
            <a:r>
              <a:rPr lang="es-ES" sz="1400" dirty="0" smtClean="0">
                <a:latin typeface="Arial" charset="0"/>
                <a:cs typeface="Arial" charset="0"/>
              </a:rPr>
              <a:t> Score) y tomando como base al grupo con PAS de 110-129 </a:t>
            </a:r>
            <a:r>
              <a:rPr lang="es-ES" sz="1400" dirty="0" err="1" smtClean="0">
                <a:latin typeface="Arial" charset="0"/>
                <a:cs typeface="Arial" charset="0"/>
              </a:rPr>
              <a:t>mmHg</a:t>
            </a:r>
            <a:r>
              <a:rPr lang="es-ES" sz="1400" dirty="0" smtClean="0">
                <a:latin typeface="Arial" charset="0"/>
                <a:cs typeface="Arial" charset="0"/>
              </a:rPr>
              <a:t> encontraron lo siguiente:</a:t>
            </a:r>
          </a:p>
          <a:p>
            <a:r>
              <a:rPr lang="es-ES" sz="2000" dirty="0" smtClean="0">
                <a:solidFill>
                  <a:srgbClr val="FF0000"/>
                </a:solidFill>
                <a:latin typeface="Arial" charset="0"/>
                <a:cs typeface="Arial" charset="0"/>
              </a:rPr>
              <a:t>PAS 90-109 </a:t>
            </a:r>
            <a:r>
              <a:rPr lang="es-ES" sz="2000" dirty="0" err="1" smtClean="0">
                <a:solidFill>
                  <a:srgbClr val="FF0000"/>
                </a:solidFill>
                <a:latin typeface="Arial" charset="0"/>
                <a:cs typeface="Arial" charset="0"/>
              </a:rPr>
              <a:t>mmHg</a:t>
            </a:r>
            <a:r>
              <a:rPr lang="es-ES" sz="2000" dirty="0" smtClean="0">
                <a:solidFill>
                  <a:srgbClr val="FF0000"/>
                </a:solidFill>
                <a:latin typeface="Arial" charset="0"/>
                <a:cs typeface="Arial" charset="0"/>
              </a:rPr>
              <a:t>: 2 veces más mortalidad.</a:t>
            </a:r>
          </a:p>
          <a:p>
            <a:r>
              <a:rPr lang="es-ES" sz="2000" dirty="0" smtClean="0">
                <a:solidFill>
                  <a:srgbClr val="FF0000"/>
                </a:solidFill>
                <a:latin typeface="Arial" charset="0"/>
                <a:cs typeface="Arial" charset="0"/>
              </a:rPr>
              <a:t>PAS 70-89 </a:t>
            </a:r>
            <a:r>
              <a:rPr lang="es-ES" sz="2000" dirty="0" err="1" smtClean="0">
                <a:solidFill>
                  <a:srgbClr val="FF0000"/>
                </a:solidFill>
                <a:latin typeface="Arial" charset="0"/>
                <a:cs typeface="Arial" charset="0"/>
              </a:rPr>
              <a:t>mmHg</a:t>
            </a:r>
            <a:r>
              <a:rPr lang="es-ES" sz="2000" dirty="0" smtClean="0">
                <a:solidFill>
                  <a:srgbClr val="FF0000"/>
                </a:solidFill>
                <a:latin typeface="Arial" charset="0"/>
                <a:cs typeface="Arial" charset="0"/>
              </a:rPr>
              <a:t>: 4 veces más mortalidad.</a:t>
            </a:r>
          </a:p>
          <a:p>
            <a:r>
              <a:rPr lang="es-ES" sz="2000" dirty="0" smtClean="0">
                <a:solidFill>
                  <a:srgbClr val="FF0000"/>
                </a:solidFill>
                <a:latin typeface="Arial" charset="0"/>
                <a:cs typeface="Arial" charset="0"/>
              </a:rPr>
              <a:t>PAS menor a 70 </a:t>
            </a:r>
            <a:r>
              <a:rPr lang="es-ES" sz="2000" dirty="0" err="1" smtClean="0">
                <a:solidFill>
                  <a:srgbClr val="FF0000"/>
                </a:solidFill>
                <a:latin typeface="Arial" charset="0"/>
                <a:cs typeface="Arial" charset="0"/>
              </a:rPr>
              <a:t>mmHg</a:t>
            </a:r>
            <a:r>
              <a:rPr lang="es-ES" sz="2000" dirty="0" smtClean="0">
                <a:solidFill>
                  <a:srgbClr val="FF0000"/>
                </a:solidFill>
                <a:latin typeface="Arial" charset="0"/>
                <a:cs typeface="Arial" charset="0"/>
              </a:rPr>
              <a:t>: 10 veces más mortalidad.</a:t>
            </a:r>
          </a:p>
          <a:p>
            <a:endParaRPr lang="es-ES" sz="1400" dirty="0" smtClean="0">
              <a:latin typeface="Arial" charset="0"/>
              <a:cs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endParaRPr lang="es-ES">
              <a:solidFill>
                <a:schemeClr val="tx2">
                  <a:satMod val="200000"/>
                </a:schemeClr>
              </a:solidFill>
            </a:endParaRPr>
          </a:p>
        </p:txBody>
      </p:sp>
      <p:pic>
        <p:nvPicPr>
          <p:cNvPr id="17410" name="Picture 3"/>
          <p:cNvPicPr>
            <a:picLocks noChangeAspect="1" noChangeArrowheads="1"/>
          </p:cNvPicPr>
          <p:nvPr/>
        </p:nvPicPr>
        <p:blipFill>
          <a:blip r:embed="rId2"/>
          <a:srcRect/>
          <a:stretch>
            <a:fillRect/>
          </a:stretch>
        </p:blipFill>
        <p:spPr bwMode="auto">
          <a:xfrm>
            <a:off x="611188" y="476250"/>
            <a:ext cx="8156575" cy="3600450"/>
          </a:xfrm>
          <a:prstGeom prst="rect">
            <a:avLst/>
          </a:prstGeom>
          <a:noFill/>
          <a:ln w="9525">
            <a:noFill/>
            <a:miter lim="800000"/>
            <a:headEnd/>
            <a:tailEnd/>
          </a:ln>
        </p:spPr>
      </p:pic>
      <p:pic>
        <p:nvPicPr>
          <p:cNvPr id="17411" name="Picture 4"/>
          <p:cNvPicPr>
            <a:picLocks noChangeAspect="1" noChangeArrowheads="1"/>
          </p:cNvPicPr>
          <p:nvPr/>
        </p:nvPicPr>
        <p:blipFill>
          <a:blip r:embed="rId3"/>
          <a:srcRect/>
          <a:stretch>
            <a:fillRect/>
          </a:stretch>
        </p:blipFill>
        <p:spPr bwMode="auto">
          <a:xfrm>
            <a:off x="5364163" y="5868988"/>
            <a:ext cx="3551237" cy="768350"/>
          </a:xfrm>
          <a:prstGeom prst="rect">
            <a:avLst/>
          </a:prstGeom>
          <a:noFill/>
          <a:ln w="9525">
            <a:noFill/>
            <a:miter lim="800000"/>
            <a:headEnd/>
            <a:tailEnd/>
          </a:ln>
        </p:spPr>
      </p:pic>
      <p:pic>
        <p:nvPicPr>
          <p:cNvPr id="17412" name="Picture 6" descr="http://image.slidesharecdn.com/315pmmanejodelavaarea-120716050446-phpapp01/95/slide-5-728.jpg?cb=1342433439"/>
          <p:cNvPicPr>
            <a:picLocks noChangeAspect="1" noChangeArrowheads="1"/>
          </p:cNvPicPr>
          <p:nvPr/>
        </p:nvPicPr>
        <p:blipFill>
          <a:blip r:embed="rId4"/>
          <a:srcRect/>
          <a:stretch>
            <a:fillRect/>
          </a:stretch>
        </p:blipFill>
        <p:spPr bwMode="auto">
          <a:xfrm>
            <a:off x="395288" y="4157663"/>
            <a:ext cx="3600450" cy="2700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dirty="0" err="1" smtClean="0">
                <a:solidFill>
                  <a:schemeClr val="tx2">
                    <a:satMod val="200000"/>
                  </a:schemeClr>
                </a:solidFill>
              </a:rPr>
              <a:t>Hipotension</a:t>
            </a:r>
            <a:r>
              <a:rPr lang="es-ES" dirty="0" smtClean="0">
                <a:solidFill>
                  <a:schemeClr val="tx2">
                    <a:satMod val="200000"/>
                  </a:schemeClr>
                </a:solidFill>
              </a:rPr>
              <a:t> permisiva</a:t>
            </a:r>
            <a:endParaRPr lang="es-ES" dirty="0">
              <a:solidFill>
                <a:schemeClr val="tx2">
                  <a:satMod val="200000"/>
                </a:schemeClr>
              </a:solidFill>
            </a:endParaRPr>
          </a:p>
        </p:txBody>
      </p:sp>
      <p:sp>
        <p:nvSpPr>
          <p:cNvPr id="62466" name="2 Marcador de contenido"/>
          <p:cNvSpPr>
            <a:spLocks noGrp="1"/>
          </p:cNvSpPr>
          <p:nvPr>
            <p:ph idx="1"/>
          </p:nvPr>
        </p:nvSpPr>
        <p:spPr>
          <a:xfrm>
            <a:off x="395288" y="1268413"/>
            <a:ext cx="8748712" cy="5589587"/>
          </a:xfrm>
        </p:spPr>
        <p:txBody>
          <a:bodyPr>
            <a:normAutofit/>
          </a:bodyPr>
          <a:lstStyle/>
          <a:p>
            <a:r>
              <a:rPr lang="es-ES" sz="1600" dirty="0" smtClean="0">
                <a:latin typeface="Arial" charset="0"/>
                <a:cs typeface="Arial" charset="0"/>
              </a:rPr>
              <a:t>Estos datos sobre trauma penetrante sugieren que la mortalidad aumenta apenas se alcanza una PAS inferior a 110 </a:t>
            </a:r>
            <a:r>
              <a:rPr lang="es-ES" sz="1600" dirty="0" err="1" smtClean="0">
                <a:latin typeface="Arial" charset="0"/>
                <a:cs typeface="Arial" charset="0"/>
              </a:rPr>
              <a:t>mmHg</a:t>
            </a:r>
            <a:r>
              <a:rPr lang="es-ES" sz="1600" dirty="0" smtClean="0">
                <a:latin typeface="Arial" charset="0"/>
                <a:cs typeface="Arial" charset="0"/>
              </a:rPr>
              <a:t> y que sigue aumentando sustancialmente con descensos más pronunciados de la PAS, independientemente de otros factores.</a:t>
            </a:r>
          </a:p>
          <a:p>
            <a:pPr>
              <a:buFont typeface="Wingdings" pitchFamily="2" charset="2"/>
              <a:buNone/>
            </a:pPr>
            <a:r>
              <a:rPr lang="es-ES" sz="1600" dirty="0" smtClean="0">
                <a:latin typeface="Arial" charset="0"/>
                <a:cs typeface="Arial" charset="0"/>
              </a:rPr>
              <a:t/>
            </a:r>
            <a:br>
              <a:rPr lang="es-ES" sz="1600" dirty="0" smtClean="0">
                <a:latin typeface="Arial" charset="0"/>
                <a:cs typeface="Arial" charset="0"/>
              </a:rPr>
            </a:br>
            <a:r>
              <a:rPr lang="es-ES" sz="1600" dirty="0" smtClean="0">
                <a:solidFill>
                  <a:schemeClr val="tx2">
                    <a:lumMod val="60000"/>
                    <a:lumOff val="40000"/>
                  </a:schemeClr>
                </a:solidFill>
                <a:latin typeface="Arial" charset="0"/>
                <a:cs typeface="Arial" charset="0"/>
              </a:rPr>
              <a:t>Trauma contuso:</a:t>
            </a:r>
          </a:p>
          <a:p>
            <a:r>
              <a:rPr lang="es-ES" sz="1600" dirty="0" smtClean="0">
                <a:latin typeface="Arial" charset="0"/>
                <a:cs typeface="Arial" charset="0"/>
              </a:rPr>
              <a:t/>
            </a:r>
            <a:br>
              <a:rPr lang="es-ES" sz="1600" dirty="0" smtClean="0">
                <a:latin typeface="Arial" charset="0"/>
                <a:cs typeface="Arial" charset="0"/>
              </a:rPr>
            </a:br>
            <a:r>
              <a:rPr lang="es-ES" sz="1600" dirty="0" smtClean="0">
                <a:latin typeface="Arial" charset="0"/>
                <a:cs typeface="Arial" charset="0"/>
              </a:rPr>
              <a:t>Se incluyeron 47.927 pacientes con trauma contuso. El 4% murió durante los primeros 30 días. Después de ajustar por varias variables (edad, sexo, escala de coma de Glasgow e </a:t>
            </a:r>
            <a:r>
              <a:rPr lang="es-ES" sz="1600" dirty="0" err="1" smtClean="0">
                <a:latin typeface="Arial" charset="0"/>
                <a:cs typeface="Arial" charset="0"/>
              </a:rPr>
              <a:t>Injury</a:t>
            </a:r>
            <a:r>
              <a:rPr lang="es-ES" sz="1600" dirty="0" smtClean="0">
                <a:latin typeface="Arial" charset="0"/>
                <a:cs typeface="Arial" charset="0"/>
              </a:rPr>
              <a:t> </a:t>
            </a:r>
            <a:r>
              <a:rPr lang="es-ES" sz="1600" dirty="0" err="1" smtClean="0">
                <a:latin typeface="Arial" charset="0"/>
                <a:cs typeface="Arial" charset="0"/>
              </a:rPr>
              <a:t>Severity</a:t>
            </a:r>
            <a:r>
              <a:rPr lang="es-ES" sz="1600" dirty="0" smtClean="0">
                <a:latin typeface="Arial" charset="0"/>
                <a:cs typeface="Arial" charset="0"/>
              </a:rPr>
              <a:t> Score) y tomando como base al grupo con PAS de 110-129 </a:t>
            </a:r>
            <a:r>
              <a:rPr lang="es-ES" sz="1600" dirty="0" err="1" smtClean="0">
                <a:latin typeface="Arial" charset="0"/>
                <a:cs typeface="Arial" charset="0"/>
              </a:rPr>
              <a:t>mmHg</a:t>
            </a:r>
            <a:r>
              <a:rPr lang="es-ES" sz="1600" dirty="0" smtClean="0">
                <a:latin typeface="Arial" charset="0"/>
                <a:cs typeface="Arial" charset="0"/>
              </a:rPr>
              <a:t> encontraron lo siguiente:</a:t>
            </a:r>
            <a:br>
              <a:rPr lang="es-ES" sz="1600" dirty="0" smtClean="0">
                <a:latin typeface="Arial" charset="0"/>
                <a:cs typeface="Arial" charset="0"/>
              </a:rPr>
            </a:br>
            <a:r>
              <a:rPr lang="es-ES" sz="1600" dirty="0" smtClean="0">
                <a:latin typeface="Arial" charset="0"/>
                <a:cs typeface="Arial" charset="0"/>
              </a:rPr>
              <a:t> </a:t>
            </a:r>
          </a:p>
          <a:p>
            <a:r>
              <a:rPr lang="es-ES" sz="2400" dirty="0" smtClean="0">
                <a:solidFill>
                  <a:srgbClr val="FF0000"/>
                </a:solidFill>
                <a:latin typeface="Arial" charset="0"/>
                <a:cs typeface="Arial" charset="0"/>
              </a:rPr>
              <a:t>PAS 100-109 </a:t>
            </a:r>
            <a:r>
              <a:rPr lang="es-ES" sz="2400" dirty="0" err="1" smtClean="0">
                <a:solidFill>
                  <a:srgbClr val="FF0000"/>
                </a:solidFill>
                <a:latin typeface="Arial" charset="0"/>
                <a:cs typeface="Arial" charset="0"/>
              </a:rPr>
              <a:t>mmHg</a:t>
            </a:r>
            <a:r>
              <a:rPr lang="es-ES" sz="2400" dirty="0" smtClean="0">
                <a:solidFill>
                  <a:srgbClr val="FF0000"/>
                </a:solidFill>
                <a:latin typeface="Arial" charset="0"/>
                <a:cs typeface="Arial" charset="0"/>
              </a:rPr>
              <a:t>: 1,7 veces más mortalidad.</a:t>
            </a:r>
          </a:p>
          <a:p>
            <a:r>
              <a:rPr lang="es-ES" sz="2400" dirty="0" smtClean="0">
                <a:solidFill>
                  <a:srgbClr val="FF0000"/>
                </a:solidFill>
                <a:latin typeface="Arial" charset="0"/>
                <a:cs typeface="Arial" charset="0"/>
              </a:rPr>
              <a:t>PAS 90-99 </a:t>
            </a:r>
            <a:r>
              <a:rPr lang="es-ES" sz="2400" dirty="0" err="1" smtClean="0">
                <a:solidFill>
                  <a:srgbClr val="FF0000"/>
                </a:solidFill>
                <a:latin typeface="Arial" charset="0"/>
                <a:cs typeface="Arial" charset="0"/>
              </a:rPr>
              <a:t>mmHg</a:t>
            </a:r>
            <a:r>
              <a:rPr lang="es-ES" sz="2400" dirty="0" smtClean="0">
                <a:solidFill>
                  <a:srgbClr val="FF0000"/>
                </a:solidFill>
                <a:latin typeface="Arial" charset="0"/>
                <a:cs typeface="Arial" charset="0"/>
              </a:rPr>
              <a:t>: 2 veces más mortalidad.</a:t>
            </a:r>
          </a:p>
          <a:p>
            <a:r>
              <a:rPr lang="es-ES" sz="2400" dirty="0" smtClean="0">
                <a:solidFill>
                  <a:srgbClr val="FF0000"/>
                </a:solidFill>
                <a:latin typeface="Arial" charset="0"/>
                <a:cs typeface="Arial" charset="0"/>
              </a:rPr>
              <a:t>PAS 70-89 </a:t>
            </a:r>
            <a:r>
              <a:rPr lang="es-ES" sz="2400" dirty="0" err="1" smtClean="0">
                <a:solidFill>
                  <a:srgbClr val="FF0000"/>
                </a:solidFill>
                <a:latin typeface="Arial" charset="0"/>
                <a:cs typeface="Arial" charset="0"/>
              </a:rPr>
              <a:t>mmHg</a:t>
            </a:r>
            <a:r>
              <a:rPr lang="es-ES" sz="2400" dirty="0" smtClean="0">
                <a:solidFill>
                  <a:srgbClr val="FF0000"/>
                </a:solidFill>
                <a:latin typeface="Arial" charset="0"/>
                <a:cs typeface="Arial" charset="0"/>
              </a:rPr>
              <a:t>: 3 veces más mortalidad.</a:t>
            </a:r>
          </a:p>
          <a:p>
            <a:r>
              <a:rPr lang="es-ES" sz="2400" dirty="0" smtClean="0">
                <a:solidFill>
                  <a:srgbClr val="FF0000"/>
                </a:solidFill>
                <a:latin typeface="Arial" charset="0"/>
                <a:cs typeface="Arial" charset="0"/>
              </a:rPr>
              <a:t>PAS menor a 70 </a:t>
            </a:r>
            <a:r>
              <a:rPr lang="es-ES" sz="2400" dirty="0" err="1" smtClean="0">
                <a:solidFill>
                  <a:srgbClr val="FF0000"/>
                </a:solidFill>
                <a:latin typeface="Arial" charset="0"/>
                <a:cs typeface="Arial" charset="0"/>
              </a:rPr>
              <a:t>mmHg</a:t>
            </a:r>
            <a:r>
              <a:rPr lang="es-ES" sz="2400" dirty="0" smtClean="0">
                <a:solidFill>
                  <a:srgbClr val="FF0000"/>
                </a:solidFill>
                <a:latin typeface="Arial" charset="0"/>
                <a:cs typeface="Arial" charset="0"/>
              </a:rPr>
              <a:t>: 6 veces más mortalidad.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dirty="0" err="1" smtClean="0">
                <a:solidFill>
                  <a:schemeClr val="tx2">
                    <a:satMod val="200000"/>
                  </a:schemeClr>
                </a:solidFill>
              </a:rPr>
              <a:t>Hipotension</a:t>
            </a:r>
            <a:r>
              <a:rPr lang="es-ES" dirty="0" smtClean="0">
                <a:solidFill>
                  <a:schemeClr val="tx2">
                    <a:satMod val="200000"/>
                  </a:schemeClr>
                </a:solidFill>
              </a:rPr>
              <a:t> permisiva</a:t>
            </a:r>
            <a:endParaRPr lang="es-ES" dirty="0">
              <a:solidFill>
                <a:schemeClr val="tx2">
                  <a:satMod val="200000"/>
                </a:schemeClr>
              </a:solidFill>
            </a:endParaRPr>
          </a:p>
        </p:txBody>
      </p:sp>
      <p:sp>
        <p:nvSpPr>
          <p:cNvPr id="63490" name="2 Marcador de contenido"/>
          <p:cNvSpPr>
            <a:spLocks noGrp="1"/>
          </p:cNvSpPr>
          <p:nvPr>
            <p:ph idx="1"/>
          </p:nvPr>
        </p:nvSpPr>
        <p:spPr>
          <a:xfrm>
            <a:off x="323850" y="1341438"/>
            <a:ext cx="8820150" cy="5516562"/>
          </a:xfrm>
        </p:spPr>
        <p:txBody>
          <a:bodyPr/>
          <a:lstStyle/>
          <a:p>
            <a:r>
              <a:rPr lang="es-ES" sz="1400" dirty="0" smtClean="0">
                <a:latin typeface="Arial" charset="0"/>
                <a:cs typeface="Arial" charset="0"/>
              </a:rPr>
              <a:t>Estudios anteriores muestran que las </a:t>
            </a:r>
            <a:r>
              <a:rPr lang="es-ES" sz="1400" b="1" dirty="0" smtClean="0">
                <a:latin typeface="Arial" charset="0"/>
                <a:cs typeface="Arial" charset="0"/>
                <a:hlinkClick r:id="rId2"/>
              </a:rPr>
              <a:t>mediciones automáticas de presión arterial pueden diferir de las mediciones manuales</a:t>
            </a:r>
            <a:r>
              <a:rPr lang="es-ES" sz="1400" dirty="0" smtClean="0">
                <a:latin typeface="Arial" charset="0"/>
                <a:cs typeface="Arial" charset="0"/>
              </a:rPr>
              <a:t>. En este estudio los instrumentos utilizados para la medición de la PAS fueron los que se utilizan habitualmente en los servicios de urgencias. </a:t>
            </a:r>
          </a:p>
          <a:p>
            <a:r>
              <a:rPr lang="es-ES" sz="1400" dirty="0" smtClean="0">
                <a:latin typeface="Arial" charset="0"/>
                <a:cs typeface="Arial" charset="0"/>
              </a:rPr>
              <a:t>Los pacientes con PAS menor a 110 </a:t>
            </a:r>
            <a:r>
              <a:rPr lang="es-ES" sz="1400" dirty="0" err="1" smtClean="0">
                <a:latin typeface="Arial" charset="0"/>
                <a:cs typeface="Arial" charset="0"/>
              </a:rPr>
              <a:t>mmHg</a:t>
            </a:r>
            <a:r>
              <a:rPr lang="es-ES" sz="1400" dirty="0" smtClean="0">
                <a:latin typeface="Arial" charset="0"/>
                <a:cs typeface="Arial" charset="0"/>
              </a:rPr>
              <a:t> al ingreso tienen más probabilidades de morir, por lo que deberían ser derivados a áreas de reanimación adecuadas para una estrecha vigilancia y evaluación. Esta correcta clasificación de los pacientes puede ser especialmente relevante si los recursos son limitados y el paciente debe ser </a:t>
            </a:r>
            <a:r>
              <a:rPr lang="es-ES" sz="1400" b="1" dirty="0" smtClean="0">
                <a:latin typeface="Arial" charset="0"/>
                <a:cs typeface="Arial" charset="0"/>
                <a:hlinkClick r:id="rId3"/>
              </a:rPr>
              <a:t>trasladado precozmente a un centro más complejo</a:t>
            </a:r>
            <a:r>
              <a:rPr lang="es-ES" sz="1400" dirty="0" smtClean="0">
                <a:latin typeface="Arial" charset="0"/>
                <a:cs typeface="Arial" charset="0"/>
              </a:rPr>
              <a:t>. Una clasificación adecuada permite una correcta asignación de recursos, mejora el pronóstico de los pacientes y evita costos excesivos debido al reconocimiento tardío de lesiones graves.</a:t>
            </a:r>
            <a:br>
              <a:rPr lang="es-ES" sz="1400" dirty="0" smtClean="0">
                <a:latin typeface="Arial" charset="0"/>
                <a:cs typeface="Arial" charset="0"/>
              </a:rPr>
            </a:br>
            <a:r>
              <a:rPr lang="es-ES" sz="1400" dirty="0" smtClean="0">
                <a:latin typeface="Arial" charset="0"/>
                <a:cs typeface="Arial" charset="0"/>
              </a:rPr>
              <a:t/>
            </a:r>
            <a:br>
              <a:rPr lang="es-ES" sz="1400" dirty="0" smtClean="0">
                <a:latin typeface="Arial" charset="0"/>
                <a:cs typeface="Arial" charset="0"/>
              </a:rPr>
            </a:br>
            <a:r>
              <a:rPr lang="es-ES" sz="1400" b="1" dirty="0" smtClean="0">
                <a:latin typeface="Arial" charset="0"/>
                <a:cs typeface="Arial" charset="0"/>
              </a:rPr>
              <a:t>Conclusiones y recomendación de los autores:</a:t>
            </a:r>
            <a:endParaRPr lang="es-ES" sz="1400" dirty="0" smtClean="0">
              <a:latin typeface="Arial" charset="0"/>
              <a:cs typeface="Arial" charset="0"/>
            </a:endParaRPr>
          </a:p>
          <a:p>
            <a:r>
              <a:rPr lang="es-ES" sz="1400" b="1" dirty="0" smtClean="0">
                <a:latin typeface="Arial" charset="0"/>
                <a:cs typeface="Arial" charset="0"/>
              </a:rPr>
              <a:t>Este estudio prospectivo europeo en adultos que sufrieron un trauma penetrante o cerrado </a:t>
            </a:r>
            <a:r>
              <a:rPr lang="es-ES" sz="1400" b="1" dirty="0" smtClean="0">
                <a:solidFill>
                  <a:srgbClr val="FF0000"/>
                </a:solidFill>
                <a:latin typeface="Arial" charset="0"/>
                <a:cs typeface="Arial" charset="0"/>
              </a:rPr>
              <a:t>sugiere que la mortalidad comienza a aumentar cuando la presión arterial sistólica es menor a 110 </a:t>
            </a:r>
            <a:r>
              <a:rPr lang="es-ES" sz="1400" b="1" dirty="0" err="1" smtClean="0">
                <a:solidFill>
                  <a:srgbClr val="FF0000"/>
                </a:solidFill>
                <a:latin typeface="Arial" charset="0"/>
                <a:cs typeface="Arial" charset="0"/>
              </a:rPr>
              <a:t>mmHg</a:t>
            </a:r>
            <a:r>
              <a:rPr lang="es-ES" sz="1400" b="1" dirty="0" smtClean="0">
                <a:solidFill>
                  <a:srgbClr val="FF0000"/>
                </a:solidFill>
                <a:latin typeface="Arial" charset="0"/>
                <a:cs typeface="Arial" charset="0"/>
              </a:rPr>
              <a:t>. La mortalidad sigue aumentando a medida que la presión arterial sistólica disminuye. Lo anterior es independiente de la edad, sexo, escala de coma de Glasgow e </a:t>
            </a:r>
            <a:r>
              <a:rPr lang="es-ES" sz="1400" b="1" dirty="0" err="1" smtClean="0">
                <a:solidFill>
                  <a:srgbClr val="FF0000"/>
                </a:solidFill>
                <a:latin typeface="Arial" charset="0"/>
                <a:cs typeface="Arial" charset="0"/>
              </a:rPr>
              <a:t>Injury</a:t>
            </a:r>
            <a:r>
              <a:rPr lang="es-ES" sz="1400" b="1" dirty="0" smtClean="0">
                <a:solidFill>
                  <a:srgbClr val="FF0000"/>
                </a:solidFill>
                <a:latin typeface="Arial" charset="0"/>
                <a:cs typeface="Arial" charset="0"/>
              </a:rPr>
              <a:t> </a:t>
            </a:r>
            <a:r>
              <a:rPr lang="es-ES" sz="1400" b="1" dirty="0" err="1" smtClean="0">
                <a:solidFill>
                  <a:srgbClr val="FF0000"/>
                </a:solidFill>
                <a:latin typeface="Arial" charset="0"/>
                <a:cs typeface="Arial" charset="0"/>
              </a:rPr>
              <a:t>Severity</a:t>
            </a:r>
            <a:r>
              <a:rPr lang="es-ES" sz="1400" b="1" dirty="0" smtClean="0">
                <a:solidFill>
                  <a:srgbClr val="FF0000"/>
                </a:solidFill>
                <a:latin typeface="Arial" charset="0"/>
                <a:cs typeface="Arial" charset="0"/>
              </a:rPr>
              <a:t> Score</a:t>
            </a:r>
            <a:endParaRPr lang="es-ES" sz="1400" dirty="0" smtClean="0">
              <a:solidFill>
                <a:srgbClr val="FF0000"/>
              </a:solidFill>
              <a:latin typeface="Arial" charset="0"/>
              <a:cs typeface="Arial" charset="0"/>
            </a:endParaRPr>
          </a:p>
          <a:p>
            <a:r>
              <a:rPr lang="es-ES" sz="1400" b="1" dirty="0" smtClean="0">
                <a:latin typeface="Arial" charset="0"/>
                <a:cs typeface="Arial" charset="0"/>
              </a:rPr>
              <a:t>Los autores </a:t>
            </a:r>
            <a:r>
              <a:rPr lang="es-ES" sz="1400" b="1" dirty="0" smtClean="0">
                <a:solidFill>
                  <a:srgbClr val="FF0000"/>
                </a:solidFill>
                <a:latin typeface="Arial" charset="0"/>
                <a:cs typeface="Arial" charset="0"/>
              </a:rPr>
              <a:t>recomiendan que todos los pacientes traumatizados con una presión arterial sistólica menor a 110 </a:t>
            </a:r>
            <a:r>
              <a:rPr lang="es-ES" sz="1400" b="1" dirty="0" err="1" smtClean="0">
                <a:solidFill>
                  <a:srgbClr val="FF0000"/>
                </a:solidFill>
                <a:latin typeface="Arial" charset="0"/>
                <a:cs typeface="Arial" charset="0"/>
              </a:rPr>
              <a:t>mmHg</a:t>
            </a:r>
            <a:r>
              <a:rPr lang="es-ES" sz="1400" b="1" dirty="0" smtClean="0">
                <a:solidFill>
                  <a:srgbClr val="FF0000"/>
                </a:solidFill>
                <a:latin typeface="Arial" charset="0"/>
                <a:cs typeface="Arial" charset="0"/>
              </a:rPr>
              <a:t> deben ser derivados a áreas de reanimación apropiadas </a:t>
            </a:r>
            <a:r>
              <a:rPr lang="es-ES" sz="1400" b="1" dirty="0" smtClean="0">
                <a:latin typeface="Arial" charset="0"/>
                <a:cs typeface="Arial" charset="0"/>
              </a:rPr>
              <a:t>en hospitales con la complejidad adecuada.</a:t>
            </a:r>
          </a:p>
          <a:p>
            <a:r>
              <a:rPr lang="es-ES" sz="1400" b="1" dirty="0" err="1" smtClean="0">
                <a:latin typeface="Arial" charset="0"/>
                <a:cs typeface="Arial" charset="0"/>
                <a:hlinkClick r:id="rId4"/>
              </a:rPr>
              <a:t>Hasler</a:t>
            </a:r>
            <a:r>
              <a:rPr lang="es-ES" sz="1400" b="1" dirty="0" smtClean="0">
                <a:latin typeface="Arial" charset="0"/>
                <a:cs typeface="Arial" charset="0"/>
                <a:hlinkClick r:id="rId4"/>
              </a:rPr>
              <a:t> RM, </a:t>
            </a:r>
            <a:r>
              <a:rPr lang="es-ES" sz="1400" b="1" dirty="0" err="1" smtClean="0">
                <a:latin typeface="Arial" charset="0"/>
                <a:cs typeface="Arial" charset="0"/>
                <a:hlinkClick r:id="rId4"/>
              </a:rPr>
              <a:t>Nüesch</a:t>
            </a:r>
            <a:r>
              <a:rPr lang="es-ES" sz="1400" b="1" dirty="0" smtClean="0">
                <a:latin typeface="Arial" charset="0"/>
                <a:cs typeface="Arial" charset="0"/>
                <a:hlinkClick r:id="rId4"/>
              </a:rPr>
              <a:t> E, </a:t>
            </a:r>
            <a:r>
              <a:rPr lang="es-ES" sz="1400" b="1" dirty="0" err="1" smtClean="0">
                <a:latin typeface="Arial" charset="0"/>
                <a:cs typeface="Arial" charset="0"/>
                <a:hlinkClick r:id="rId4"/>
              </a:rPr>
              <a:t>Jüni</a:t>
            </a:r>
            <a:r>
              <a:rPr lang="es-ES" sz="1400" b="1" dirty="0" smtClean="0">
                <a:latin typeface="Arial" charset="0"/>
                <a:cs typeface="Arial" charset="0"/>
                <a:hlinkClick r:id="rId4"/>
              </a:rPr>
              <a:t> P, et al. </a:t>
            </a:r>
            <a:r>
              <a:rPr lang="es-ES" sz="1400" b="1" dirty="0" err="1" smtClean="0">
                <a:latin typeface="Arial" charset="0"/>
                <a:cs typeface="Arial" charset="0"/>
                <a:hlinkClick r:id="rId4"/>
              </a:rPr>
              <a:t>Systolic</a:t>
            </a:r>
            <a:r>
              <a:rPr lang="es-ES" sz="1400" b="1" dirty="0" smtClean="0">
                <a:latin typeface="Arial" charset="0"/>
                <a:cs typeface="Arial" charset="0"/>
                <a:hlinkClick r:id="rId4"/>
              </a:rPr>
              <a:t> </a:t>
            </a:r>
            <a:r>
              <a:rPr lang="es-ES" sz="1400" b="1" dirty="0" err="1" smtClean="0">
                <a:latin typeface="Arial" charset="0"/>
                <a:cs typeface="Arial" charset="0"/>
                <a:hlinkClick r:id="rId4"/>
              </a:rPr>
              <a:t>blood</a:t>
            </a:r>
            <a:r>
              <a:rPr lang="es-ES" sz="1400" b="1" dirty="0" smtClean="0">
                <a:latin typeface="Arial" charset="0"/>
                <a:cs typeface="Arial" charset="0"/>
                <a:hlinkClick r:id="rId4"/>
              </a:rPr>
              <a:t> </a:t>
            </a:r>
            <a:r>
              <a:rPr lang="es-ES" sz="1400" b="1" dirty="0" err="1" smtClean="0">
                <a:latin typeface="Arial" charset="0"/>
                <a:cs typeface="Arial" charset="0"/>
                <a:hlinkClick r:id="rId4"/>
              </a:rPr>
              <a:t>pressure</a:t>
            </a:r>
            <a:r>
              <a:rPr lang="es-ES" sz="1400" b="1" dirty="0" smtClean="0">
                <a:latin typeface="Arial" charset="0"/>
                <a:cs typeface="Arial" charset="0"/>
                <a:hlinkClick r:id="rId4"/>
              </a:rPr>
              <a:t> </a:t>
            </a:r>
            <a:r>
              <a:rPr lang="es-ES" sz="1400" b="1" dirty="0" err="1" smtClean="0">
                <a:latin typeface="Arial" charset="0"/>
                <a:cs typeface="Arial" charset="0"/>
                <a:hlinkClick r:id="rId4"/>
              </a:rPr>
              <a:t>below</a:t>
            </a:r>
            <a:r>
              <a:rPr lang="es-ES" sz="1400" b="1" dirty="0" smtClean="0">
                <a:latin typeface="Arial" charset="0"/>
                <a:cs typeface="Arial" charset="0"/>
                <a:hlinkClick r:id="rId4"/>
              </a:rPr>
              <a:t> 110 </a:t>
            </a:r>
            <a:r>
              <a:rPr lang="es-ES" sz="1400" b="1" dirty="0" err="1" smtClean="0">
                <a:latin typeface="Arial" charset="0"/>
                <a:cs typeface="Arial" charset="0"/>
                <a:hlinkClick r:id="rId4"/>
              </a:rPr>
              <a:t>mmHg</a:t>
            </a:r>
            <a:r>
              <a:rPr lang="es-ES" sz="1400" b="1" dirty="0" smtClean="0">
                <a:latin typeface="Arial" charset="0"/>
                <a:cs typeface="Arial" charset="0"/>
                <a:hlinkClick r:id="rId4"/>
              </a:rPr>
              <a:t> </a:t>
            </a:r>
            <a:r>
              <a:rPr lang="es-ES" sz="1400" b="1" dirty="0" err="1" smtClean="0">
                <a:latin typeface="Arial" charset="0"/>
                <a:cs typeface="Arial" charset="0"/>
                <a:hlinkClick r:id="rId4"/>
              </a:rPr>
              <a:t>is</a:t>
            </a:r>
            <a:r>
              <a:rPr lang="es-ES" sz="1400" b="1" dirty="0" smtClean="0">
                <a:latin typeface="Arial" charset="0"/>
                <a:cs typeface="Arial" charset="0"/>
                <a:hlinkClick r:id="rId4"/>
              </a:rPr>
              <a:t> </a:t>
            </a:r>
            <a:r>
              <a:rPr lang="es-ES" sz="1400" b="1" dirty="0" err="1" smtClean="0">
                <a:latin typeface="Arial" charset="0"/>
                <a:cs typeface="Arial" charset="0"/>
                <a:hlinkClick r:id="rId4"/>
              </a:rPr>
              <a:t>associated</a:t>
            </a:r>
            <a:r>
              <a:rPr lang="es-ES" sz="1400" b="1" dirty="0" smtClean="0">
                <a:latin typeface="Arial" charset="0"/>
                <a:cs typeface="Arial" charset="0"/>
                <a:hlinkClick r:id="rId4"/>
              </a:rPr>
              <a:t> </a:t>
            </a:r>
            <a:r>
              <a:rPr lang="es-ES" sz="1400" b="1" dirty="0" err="1" smtClean="0">
                <a:latin typeface="Arial" charset="0"/>
                <a:cs typeface="Arial" charset="0"/>
                <a:hlinkClick r:id="rId4"/>
              </a:rPr>
              <a:t>with</a:t>
            </a:r>
            <a:r>
              <a:rPr lang="es-ES" sz="1400" b="1" dirty="0" smtClean="0">
                <a:latin typeface="Arial" charset="0"/>
                <a:cs typeface="Arial" charset="0"/>
                <a:hlinkClick r:id="rId4"/>
              </a:rPr>
              <a:t> </a:t>
            </a:r>
            <a:r>
              <a:rPr lang="es-ES" sz="1400" b="1" dirty="0" err="1" smtClean="0">
                <a:latin typeface="Arial" charset="0"/>
                <a:cs typeface="Arial" charset="0"/>
                <a:hlinkClick r:id="rId4"/>
              </a:rPr>
              <a:t>increased</a:t>
            </a:r>
            <a:r>
              <a:rPr lang="es-ES" sz="1400" b="1" dirty="0" smtClean="0">
                <a:latin typeface="Arial" charset="0"/>
                <a:cs typeface="Arial" charset="0"/>
                <a:hlinkClick r:id="rId4"/>
              </a:rPr>
              <a:t> </a:t>
            </a:r>
            <a:r>
              <a:rPr lang="es-ES" sz="1400" b="1" dirty="0" err="1" smtClean="0">
                <a:latin typeface="Arial" charset="0"/>
                <a:cs typeface="Arial" charset="0"/>
                <a:hlinkClick r:id="rId4"/>
              </a:rPr>
              <a:t>mortality</a:t>
            </a:r>
            <a:r>
              <a:rPr lang="es-ES" sz="1400" b="1" dirty="0" smtClean="0">
                <a:latin typeface="Arial" charset="0"/>
                <a:cs typeface="Arial" charset="0"/>
                <a:hlinkClick r:id="rId4"/>
              </a:rPr>
              <a:t> in </a:t>
            </a:r>
            <a:r>
              <a:rPr lang="es-ES" sz="1400" b="1" dirty="0" err="1" smtClean="0">
                <a:latin typeface="Arial" charset="0"/>
                <a:cs typeface="Arial" charset="0"/>
                <a:hlinkClick r:id="rId4"/>
              </a:rPr>
              <a:t>penetrating</a:t>
            </a:r>
            <a:r>
              <a:rPr lang="es-ES" sz="1400" b="1" dirty="0" smtClean="0">
                <a:latin typeface="Arial" charset="0"/>
                <a:cs typeface="Arial" charset="0"/>
                <a:hlinkClick r:id="rId4"/>
              </a:rPr>
              <a:t> </a:t>
            </a:r>
            <a:r>
              <a:rPr lang="es-ES" sz="1400" b="1" dirty="0" err="1" smtClean="0">
                <a:latin typeface="Arial" charset="0"/>
                <a:cs typeface="Arial" charset="0"/>
                <a:hlinkClick r:id="rId4"/>
              </a:rPr>
              <a:t>major</a:t>
            </a:r>
            <a:r>
              <a:rPr lang="es-ES" sz="1400" b="1" dirty="0" smtClean="0">
                <a:latin typeface="Arial" charset="0"/>
                <a:cs typeface="Arial" charset="0"/>
                <a:hlinkClick r:id="rId4"/>
              </a:rPr>
              <a:t> trauma </a:t>
            </a:r>
            <a:r>
              <a:rPr lang="es-ES" sz="1400" b="1" dirty="0" err="1" smtClean="0">
                <a:latin typeface="Arial" charset="0"/>
                <a:cs typeface="Arial" charset="0"/>
                <a:hlinkClick r:id="rId4"/>
              </a:rPr>
              <a:t>patients</a:t>
            </a:r>
            <a:r>
              <a:rPr lang="es-ES" sz="1400" b="1" dirty="0" smtClean="0">
                <a:latin typeface="Arial" charset="0"/>
                <a:cs typeface="Arial" charset="0"/>
                <a:hlinkClick r:id="rId4"/>
              </a:rPr>
              <a:t>: </a:t>
            </a:r>
            <a:r>
              <a:rPr lang="es-ES" sz="1400" b="1" dirty="0" err="1" smtClean="0">
                <a:latin typeface="Arial" charset="0"/>
                <a:cs typeface="Arial" charset="0"/>
                <a:hlinkClick r:id="rId4"/>
              </a:rPr>
              <a:t>Multicentre</a:t>
            </a:r>
            <a:r>
              <a:rPr lang="es-ES" sz="1400" b="1" dirty="0" smtClean="0">
                <a:latin typeface="Arial" charset="0"/>
                <a:cs typeface="Arial" charset="0"/>
                <a:hlinkClick r:id="rId4"/>
              </a:rPr>
              <a:t> </a:t>
            </a:r>
            <a:r>
              <a:rPr lang="es-ES" sz="1400" b="1" dirty="0" err="1" smtClean="0">
                <a:latin typeface="Arial" charset="0"/>
                <a:cs typeface="Arial" charset="0"/>
                <a:hlinkClick r:id="rId4"/>
              </a:rPr>
              <a:t>cohort</a:t>
            </a:r>
            <a:r>
              <a:rPr lang="es-ES" sz="1400" b="1" dirty="0" smtClean="0">
                <a:latin typeface="Arial" charset="0"/>
                <a:cs typeface="Arial" charset="0"/>
                <a:hlinkClick r:id="rId4"/>
              </a:rPr>
              <a:t> </a:t>
            </a:r>
            <a:r>
              <a:rPr lang="es-ES" sz="1400" b="1" dirty="0" err="1" smtClean="0">
                <a:latin typeface="Arial" charset="0"/>
                <a:cs typeface="Arial" charset="0"/>
                <a:hlinkClick r:id="rId4"/>
              </a:rPr>
              <a:t>study</a:t>
            </a:r>
            <a:r>
              <a:rPr lang="es-ES" sz="1400" b="1" dirty="0" smtClean="0">
                <a:latin typeface="Arial" charset="0"/>
                <a:cs typeface="Arial" charset="0"/>
                <a:hlinkClick r:id="rId4"/>
              </a:rPr>
              <a:t>. </a:t>
            </a:r>
            <a:r>
              <a:rPr lang="es-ES" sz="1400" b="1" dirty="0" err="1" smtClean="0">
                <a:latin typeface="Arial" charset="0"/>
                <a:cs typeface="Arial" charset="0"/>
                <a:hlinkClick r:id="rId4"/>
              </a:rPr>
              <a:t>Resuscitation</a:t>
            </a:r>
            <a:r>
              <a:rPr lang="es-ES" sz="1400" b="1" dirty="0" smtClean="0">
                <a:latin typeface="Arial" charset="0"/>
                <a:cs typeface="Arial" charset="0"/>
                <a:hlinkClick r:id="rId4"/>
              </a:rPr>
              <a:t>. 2012 Apr;83(4):476-81.</a:t>
            </a:r>
            <a:endParaRPr lang="es-ES" sz="1400" dirty="0" smtClean="0">
              <a:latin typeface="Arial" charset="0"/>
              <a:cs typeface="Arial" charset="0"/>
            </a:endParaRPr>
          </a:p>
          <a:p>
            <a:endParaRPr lang="es-ES" sz="1400" dirty="0" smtClean="0">
              <a:latin typeface="Arial" charset="0"/>
              <a:cs typeface="Arial"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wrap="square" lIns="91440" tIns="45720" rIns="91440" bIns="45720" numCol="1" anchorCtr="0" compatLnSpc="1">
            <a:prstTxWarp prst="textNoShape">
              <a:avLst/>
            </a:prstTxWarp>
          </a:bodyPr>
          <a:lstStyle/>
          <a:p>
            <a:r>
              <a:rPr lang="es-ES" sz="1800" b="1" smtClean="0"/>
              <a:t>Goal-directed resuscitation in the prehospital setting: a propensity-adjusted analysis.</a:t>
            </a:r>
            <a:r>
              <a:rPr lang="es-ES" sz="1800" u="sng" smtClean="0">
                <a:hlinkClick r:id="rId2" tooltip="The journal of trauma and acute care surgery."/>
              </a:rPr>
              <a:t>J</a:t>
            </a:r>
            <a:r>
              <a:rPr lang="es-ES" sz="1200" u="sng" smtClean="0">
                <a:hlinkClick r:id="rId2" tooltip="The journal of trauma and acute care surgery."/>
              </a:rPr>
              <a:t> Trauma Acute Care Surg.</a:t>
            </a:r>
            <a:r>
              <a:rPr lang="es-ES" sz="1200" smtClean="0"/>
              <a:t> 2013 May;74(5):1207-12; discussion 1212-4</a:t>
            </a:r>
            <a:r>
              <a:rPr lang="es-ES" sz="1200" u="sng" smtClean="0">
                <a:hlinkClick r:id="rId3"/>
              </a:rPr>
              <a:t>Brown JB</a:t>
            </a:r>
            <a:r>
              <a:rPr lang="es-ES" sz="1200" smtClean="0"/>
              <a:t>, </a:t>
            </a:r>
            <a:r>
              <a:rPr lang="es-ES" sz="1200" u="sng" smtClean="0">
                <a:hlinkClick r:id="rId4"/>
              </a:rPr>
              <a:t>Cohen MJ</a:t>
            </a:r>
            <a:r>
              <a:rPr lang="es-ES" sz="1200" smtClean="0"/>
              <a:t>, </a:t>
            </a:r>
            <a:r>
              <a:rPr lang="es-ES" sz="1200" u="sng" smtClean="0">
                <a:hlinkClick r:id="rId5"/>
              </a:rPr>
              <a:t>Minei JP</a:t>
            </a:r>
            <a:r>
              <a:rPr lang="es-ES" sz="1200" smtClean="0"/>
              <a:t>, </a:t>
            </a:r>
            <a:r>
              <a:rPr lang="es-ES" sz="1200" u="sng" smtClean="0">
                <a:hlinkClick r:id="rId6"/>
              </a:rPr>
              <a:t>Maier RV</a:t>
            </a:r>
            <a:r>
              <a:rPr lang="es-ES" sz="1200" smtClean="0"/>
              <a:t>, </a:t>
            </a:r>
            <a:r>
              <a:rPr lang="es-ES" sz="1200" u="sng" smtClean="0">
                <a:hlinkClick r:id="rId7"/>
              </a:rPr>
              <a:t>West MA</a:t>
            </a:r>
            <a:r>
              <a:rPr lang="es-ES" sz="1200" smtClean="0"/>
              <a:t>, </a:t>
            </a:r>
            <a:r>
              <a:rPr lang="es-ES" sz="1200" u="sng" smtClean="0">
                <a:hlinkClick r:id="rId8"/>
              </a:rPr>
              <a:t>Billiar TR</a:t>
            </a:r>
            <a:r>
              <a:rPr lang="es-ES" sz="1200" smtClean="0"/>
              <a:t>, </a:t>
            </a:r>
            <a:r>
              <a:rPr lang="es-ES" sz="1200" u="sng" smtClean="0">
                <a:hlinkClick r:id="rId9"/>
              </a:rPr>
              <a:t>Peitzman AB</a:t>
            </a:r>
            <a:r>
              <a:rPr lang="es-ES" sz="1200" smtClean="0"/>
              <a:t>, </a:t>
            </a:r>
            <a:r>
              <a:rPr lang="es-ES" sz="1200" u="sng" smtClean="0">
                <a:hlinkClick r:id="rId10"/>
              </a:rPr>
              <a:t>Moore EE</a:t>
            </a:r>
            <a:r>
              <a:rPr lang="es-ES" sz="1200" smtClean="0"/>
              <a:t>, </a:t>
            </a:r>
            <a:r>
              <a:rPr lang="es-ES" sz="1200" u="sng" smtClean="0">
                <a:hlinkClick r:id="rId11"/>
              </a:rPr>
              <a:t>Cuschieri J</a:t>
            </a:r>
            <a:r>
              <a:rPr lang="es-ES" sz="1200" smtClean="0"/>
              <a:t>, </a:t>
            </a:r>
            <a:r>
              <a:rPr lang="es-ES" sz="1200" u="sng" smtClean="0">
                <a:hlinkClick r:id="rId12"/>
              </a:rPr>
              <a:t>Sperry JL</a:t>
            </a:r>
            <a:r>
              <a:rPr lang="es-ES" sz="1200" smtClean="0"/>
              <a:t>; </a:t>
            </a:r>
            <a:r>
              <a:rPr lang="es-ES" sz="1200" u="sng" smtClean="0">
                <a:hlinkClick r:id="rId13"/>
              </a:rPr>
              <a:t>Inflammation and the Host Response to Injury Investigators</a:t>
            </a:r>
            <a:r>
              <a:rPr lang="es-ES" sz="1200" smtClean="0"/>
              <a:t>.</a:t>
            </a:r>
            <a:br>
              <a:rPr lang="es-ES" sz="1200" smtClean="0"/>
            </a:br>
            <a:endParaRPr lang="es-ES" sz="1200" smtClean="0"/>
          </a:p>
        </p:txBody>
      </p:sp>
      <p:sp>
        <p:nvSpPr>
          <p:cNvPr id="3" name="2 Marcador de contenido"/>
          <p:cNvSpPr>
            <a:spLocks noGrp="1"/>
          </p:cNvSpPr>
          <p:nvPr>
            <p:ph idx="1"/>
          </p:nvPr>
        </p:nvSpPr>
        <p:spPr>
          <a:xfrm>
            <a:off x="323850" y="2205038"/>
            <a:ext cx="8820150" cy="5445125"/>
          </a:xfrm>
        </p:spPr>
        <p:txBody>
          <a:bodyPr>
            <a:normAutofit/>
          </a:bodyPr>
          <a:lstStyle/>
          <a:p>
            <a:pPr>
              <a:lnSpc>
                <a:spcPct val="80000"/>
              </a:lnSpc>
            </a:pPr>
            <a:r>
              <a:rPr lang="es-ES" sz="2100" smtClean="0"/>
              <a:t>Las estrategias óptimas de reanimación con cristaloides siguen sin estar claras en traumatismos contusos, al igual que la influencia de la hipotensión . El objetivo de este estudio fue valorar el efecto del volumen de cristaloides  en pacientes con y sin hipotensión  en la calle.</a:t>
            </a:r>
          </a:p>
          <a:p>
            <a:pPr>
              <a:lnSpc>
                <a:spcPct val="80000"/>
              </a:lnSpc>
            </a:pPr>
            <a:r>
              <a:rPr lang="es-ES" sz="2100" smtClean="0"/>
              <a:t>Es un estudio prospectivo multicéntrico de adultos con traumatismos contusos con un ISS &gt; 15 (lo que indica que se trataba de pacientes graves). Los sujetos fueron divididos entre los que recibieron altos volumenes de cristaloides  (&gt; 500 ml) y bajos (&lt; 500 ml). </a:t>
            </a:r>
          </a:p>
          <a:p>
            <a:pPr>
              <a:lnSpc>
                <a:spcPct val="80000"/>
              </a:lnSpc>
            </a:pPr>
            <a:r>
              <a:rPr lang="es-ES" sz="2100" smtClean="0"/>
              <a:t>Buscaron la asociación entre uso de cristaloide  con mortalidad y alteración de la coagulación (un conocido marcador de gravedad) en sujetos con y sin hipotensión  [PAS] &lt;90 mm Hg).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0825" y="188913"/>
            <a:ext cx="8820150" cy="5445125"/>
          </a:xfrm>
        </p:spPr>
        <p:txBody>
          <a:bodyPr>
            <a:normAutofit fontScale="92500" lnSpcReduction="20000"/>
          </a:bodyPr>
          <a:lstStyle/>
          <a:p>
            <a:pPr>
              <a:lnSpc>
                <a:spcPct val="80000"/>
              </a:lnSpc>
            </a:pPr>
            <a:r>
              <a:rPr lang="es-ES" sz="2100" dirty="0" smtClean="0"/>
              <a:t>Los resultados principales son los siguientes:</a:t>
            </a:r>
          </a:p>
          <a:p>
            <a:pPr marL="742950" lvl="1">
              <a:lnSpc>
                <a:spcPct val="80000"/>
              </a:lnSpc>
            </a:pPr>
            <a:r>
              <a:rPr lang="es-ES" sz="1900" dirty="0" smtClean="0"/>
              <a:t>De 1.216 pacientes, 822 (68%) recibieron alta cantidad de cristaloides y 616 (51%) presentaron hipotensión.</a:t>
            </a:r>
          </a:p>
          <a:p>
            <a:pPr marL="742950" lvl="1">
              <a:lnSpc>
                <a:spcPct val="80000"/>
              </a:lnSpc>
            </a:pPr>
            <a:r>
              <a:rPr lang="es-ES" sz="1900" b="1" dirty="0" smtClean="0"/>
              <a:t>En los pacientes sin hipotensión, el haber recibido alta cantidad de cristaloides se asoció con un aumento en el riesgo de mortalidad</a:t>
            </a:r>
            <a:r>
              <a:rPr lang="es-ES" sz="1900" dirty="0" smtClean="0"/>
              <a:t> (HR = 2,5; intervalo de confianza del 95% [IC 95%], 01.03 a 04.09, p &lt;0,01) y la </a:t>
            </a:r>
            <a:r>
              <a:rPr lang="es-ES" sz="1900" dirty="0" err="1" smtClean="0"/>
              <a:t>coagulopatía</a:t>
            </a:r>
            <a:r>
              <a:rPr lang="es-ES" sz="1900" dirty="0" smtClean="0"/>
              <a:t> aguda (Valor de probabilidad [VP ], 2,2, IC 95% 1.1 a 4.9, p = 0.04).</a:t>
            </a:r>
            <a:endParaRPr lang="es-ES" sz="2200" b="1" dirty="0" smtClean="0"/>
          </a:p>
          <a:p>
            <a:pPr marL="742950" lvl="1">
              <a:lnSpc>
                <a:spcPct val="80000"/>
              </a:lnSpc>
            </a:pPr>
            <a:r>
              <a:rPr lang="es-ES" sz="2200" b="1" dirty="0" smtClean="0"/>
              <a:t>Los pacientes con hipotensión que recibieron alta cantidad de cristaloides no mostraron mayor mortalidad</a:t>
            </a:r>
            <a:r>
              <a:rPr lang="es-ES" sz="2200" dirty="0" smtClean="0"/>
              <a:t> ni </a:t>
            </a:r>
            <a:r>
              <a:rPr lang="es-ES" sz="2200" dirty="0" err="1" smtClean="0"/>
              <a:t>coagulopatía</a:t>
            </a:r>
            <a:r>
              <a:rPr lang="es-ES" sz="2200" dirty="0" smtClean="0"/>
              <a:t>.</a:t>
            </a:r>
          </a:p>
          <a:p>
            <a:pPr marL="742950" lvl="1">
              <a:lnSpc>
                <a:spcPct val="80000"/>
              </a:lnSpc>
            </a:pPr>
            <a:r>
              <a:rPr lang="es-ES" sz="2200" dirty="0" smtClean="0"/>
              <a:t>El uso de alta cantidad de cristaloides se asoció con la corrección de la hipotensión (VP 2,02, IC del 95%: 1,06 a 3,88, p = 0,03).</a:t>
            </a:r>
          </a:p>
          <a:p>
            <a:pPr marL="742950" lvl="1">
              <a:lnSpc>
                <a:spcPct val="80000"/>
              </a:lnSpc>
            </a:pPr>
            <a:r>
              <a:rPr lang="es-ES" sz="2200" dirty="0" smtClean="0"/>
              <a:t>Cada aumento de 1 mm de Hg en la presión arterial sistólica de ingreso en el servicio de urgencias se asoció con un aumento del 2% en la supervivencia en sujetos con hipotensión PH (O, 1,02, IC, 1.1 a 1.3 95%, p &lt;0,01).</a:t>
            </a:r>
          </a:p>
          <a:p>
            <a:pPr marL="742950" lvl="1">
              <a:lnSpc>
                <a:spcPct val="80000"/>
              </a:lnSpc>
            </a:pPr>
            <a:endParaRPr lang="es-ES_tradnl" sz="2200" dirty="0"/>
          </a:p>
          <a:p>
            <a:pPr marL="742950" lvl="1">
              <a:lnSpc>
                <a:spcPct val="80000"/>
              </a:lnSpc>
            </a:pPr>
            <a:endParaRPr lang="es-ES" sz="2200" dirty="0" smtClean="0"/>
          </a:p>
          <a:p>
            <a:pPr>
              <a:lnSpc>
                <a:spcPct val="80000"/>
              </a:lnSpc>
            </a:pPr>
            <a:r>
              <a:rPr lang="es-ES" sz="2600" dirty="0" smtClean="0">
                <a:solidFill>
                  <a:srgbClr val="FF0000"/>
                </a:solidFill>
              </a:rPr>
              <a:t>Los autores concluyen que en los pacientes con traumatismo contuso graves el uso de más de 500 ml de cristaloides se asocia a una peor evolución en los pacientes sin hipotensión, pero no así con los pacientes hipotensos. Esto sugiere que la reanimación debe tener metas claras, dependiendo de la presencia o ausencia de hipotensión. </a:t>
            </a:r>
          </a:p>
          <a:p>
            <a:pPr>
              <a:lnSpc>
                <a:spcPct val="80000"/>
              </a:lnSpc>
            </a:pPr>
            <a:r>
              <a:rPr lang="es-ES_tradnl" sz="2600" dirty="0" smtClean="0">
                <a:solidFill>
                  <a:srgbClr val="FF0000"/>
                </a:solidFill>
              </a:rPr>
              <a:t>Es lo que se llama RESUCITACION POR OBJETIVOS.</a:t>
            </a:r>
            <a:endParaRPr lang="es-ES" sz="2600" dirty="0" smtClean="0">
              <a:solidFill>
                <a:srgbClr val="FF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b="1" dirty="0" smtClean="0">
                <a:solidFill>
                  <a:schemeClr val="tx2">
                    <a:satMod val="200000"/>
                  </a:schemeClr>
                </a:solidFill>
              </a:rPr>
              <a:t>Comentarios</a:t>
            </a:r>
            <a:br>
              <a:rPr lang="es-ES" b="1" dirty="0" smtClean="0">
                <a:solidFill>
                  <a:schemeClr val="tx2">
                    <a:satMod val="200000"/>
                  </a:schemeClr>
                </a:solidFill>
              </a:rPr>
            </a:br>
            <a:endParaRPr lang="es-ES" dirty="0">
              <a:solidFill>
                <a:schemeClr val="tx2">
                  <a:satMod val="200000"/>
                </a:schemeClr>
              </a:solidFill>
            </a:endParaRPr>
          </a:p>
        </p:txBody>
      </p:sp>
      <p:sp>
        <p:nvSpPr>
          <p:cNvPr id="3" name="2 Marcador de contenido"/>
          <p:cNvSpPr>
            <a:spLocks noGrp="1"/>
          </p:cNvSpPr>
          <p:nvPr>
            <p:ph idx="1"/>
          </p:nvPr>
        </p:nvSpPr>
        <p:spPr>
          <a:xfrm>
            <a:off x="323850" y="1412875"/>
            <a:ext cx="8820150" cy="5445125"/>
          </a:xfrm>
        </p:spPr>
        <p:txBody>
          <a:bodyPr>
            <a:normAutofit/>
          </a:bodyPr>
          <a:lstStyle/>
          <a:p>
            <a:pPr lvl="1">
              <a:lnSpc>
                <a:spcPct val="80000"/>
              </a:lnSpc>
            </a:pPr>
            <a:r>
              <a:rPr lang="es-ES" sz="3000" dirty="0" smtClean="0"/>
              <a:t>Si el paciente está </a:t>
            </a:r>
            <a:r>
              <a:rPr lang="es-ES" sz="3000" dirty="0" err="1" smtClean="0"/>
              <a:t>normotenso</a:t>
            </a:r>
            <a:r>
              <a:rPr lang="es-ES" sz="3000" dirty="0" smtClean="0"/>
              <a:t> (TAS mayor a 80-90 </a:t>
            </a:r>
            <a:r>
              <a:rPr lang="es-ES" sz="3000" dirty="0" err="1" smtClean="0"/>
              <a:t>mmHg</a:t>
            </a:r>
            <a:r>
              <a:rPr lang="es-ES" sz="3000" dirty="0" smtClean="0"/>
              <a:t>) no le administre cristaloides. Ni siquiera 500 ml según este estudio.</a:t>
            </a:r>
          </a:p>
          <a:p>
            <a:pPr lvl="1">
              <a:lnSpc>
                <a:spcPct val="80000"/>
              </a:lnSpc>
            </a:pPr>
            <a:r>
              <a:rPr lang="es-ES" sz="3000" dirty="0" smtClean="0"/>
              <a:t>Si el paciente está hipotenso (TAS menor a 80-90 </a:t>
            </a:r>
            <a:r>
              <a:rPr lang="es-ES" sz="3000" dirty="0" err="1" smtClean="0"/>
              <a:t>mmHg</a:t>
            </a:r>
            <a:r>
              <a:rPr lang="es-ES" sz="3000" dirty="0" smtClean="0"/>
              <a:t>) administre cristaloides. La recuperación de la presión arterial se asoció a menos mortalidad en este estudio.</a:t>
            </a:r>
          </a:p>
          <a:p>
            <a:pPr lvl="1">
              <a:lnSpc>
                <a:spcPct val="80000"/>
              </a:lnSpc>
            </a:pPr>
            <a:r>
              <a:rPr lang="es-ES" sz="3000" dirty="0" smtClean="0"/>
              <a:t>Recuerde la excepción importante a lo anterior: si hay </a:t>
            </a:r>
            <a:r>
              <a:rPr lang="es-ES" sz="3000" b="1" dirty="0" smtClean="0">
                <a:hlinkClick r:id="rId2"/>
              </a:rPr>
              <a:t>trauma de cráneo</a:t>
            </a:r>
            <a:r>
              <a:rPr lang="es-ES" sz="3000" dirty="0" smtClean="0"/>
              <a:t> debe llevar a presión arterial media mayor o igual a 80 </a:t>
            </a:r>
            <a:r>
              <a:rPr lang="es-ES" sz="3000" dirty="0" err="1" smtClean="0"/>
              <a:t>mmHg</a:t>
            </a:r>
            <a:r>
              <a:rPr lang="es-ES" sz="3000" dirty="0" smtClean="0"/>
              <a:t>. TAS&gt;100</a:t>
            </a:r>
          </a:p>
          <a:p>
            <a:pPr lvl="1">
              <a:lnSpc>
                <a:spcPct val="80000"/>
              </a:lnSpc>
            </a:pPr>
            <a:r>
              <a:rPr lang="es-ES" sz="3000" dirty="0" smtClean="0"/>
              <a:t>Recuerde también que en ambientes rurales (con traslados prolongados) el tema aún es controvertido y debe ser analizado caso a caso.</a:t>
            </a:r>
          </a:p>
          <a:p>
            <a:pPr>
              <a:lnSpc>
                <a:spcPct val="80000"/>
              </a:lnSpc>
            </a:pPr>
            <a:endParaRPr lang="es-ES" sz="1400" dirty="0"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dirty="0" smtClean="0">
                <a:solidFill>
                  <a:schemeClr val="tx2">
                    <a:satMod val="200000"/>
                  </a:schemeClr>
                </a:solidFill>
              </a:rPr>
              <a:t>Coloides</a:t>
            </a:r>
            <a:endParaRPr lang="es-ES" dirty="0">
              <a:solidFill>
                <a:schemeClr val="tx2">
                  <a:satMod val="200000"/>
                </a:schemeClr>
              </a:solidFill>
            </a:endParaRPr>
          </a:p>
        </p:txBody>
      </p:sp>
      <p:sp>
        <p:nvSpPr>
          <p:cNvPr id="3" name="2 Marcador de contenido"/>
          <p:cNvSpPr>
            <a:spLocks noGrp="1"/>
          </p:cNvSpPr>
          <p:nvPr>
            <p:ph idx="1"/>
          </p:nvPr>
        </p:nvSpPr>
        <p:spPr>
          <a:xfrm>
            <a:off x="395288" y="1412875"/>
            <a:ext cx="8748712" cy="5445125"/>
          </a:xfrm>
        </p:spPr>
        <p:txBody>
          <a:bodyPr>
            <a:normAutofit/>
          </a:bodyPr>
          <a:lstStyle/>
          <a:p>
            <a:pPr>
              <a:lnSpc>
                <a:spcPct val="80000"/>
              </a:lnSpc>
            </a:pPr>
            <a:r>
              <a:rPr lang="es-ES" sz="1400" smtClean="0"/>
              <a:t>La Agencia Europea de Medicamentos ha concluido que </a:t>
            </a:r>
            <a:r>
              <a:rPr lang="es-ES" sz="1400" u="sng" smtClean="0"/>
              <a:t>los beneficios de los hidroxietil almidones (HEA) no son mayores que sus riesgos y por lo tanto recomendó que las autorizaciones de comercialización de estos medicamentos se suspendan</a:t>
            </a:r>
            <a:r>
              <a:rPr lang="es-ES" sz="1400" smtClean="0"/>
              <a:t>.</a:t>
            </a:r>
          </a:p>
          <a:p>
            <a:pPr>
              <a:lnSpc>
                <a:spcPct val="80000"/>
              </a:lnSpc>
            </a:pPr>
            <a:r>
              <a:rPr lang="es-ES" sz="1400" smtClean="0"/>
              <a:t>La revisión de los HEA fue solicitada por la agencia alemana de medicamentos, después que tres estudios recientes que  compararon HEA con cristaloides en pacientes críticos. Los estudios mostraron que los pacientes con sepsis grave tratados con HEA tenían un </a:t>
            </a:r>
            <a:r>
              <a:rPr lang="es-ES" sz="1400" b="1" smtClean="0">
                <a:hlinkClick r:id="rId2"/>
              </a:rPr>
              <a:t>mayor riesgo de fallo renal</a:t>
            </a:r>
            <a:r>
              <a:rPr lang="es-ES" sz="1400" smtClean="0"/>
              <a:t>. Dos de los estudios también mostraron que en pacientes tratados con HEA había un </a:t>
            </a:r>
            <a:r>
              <a:rPr lang="es-ES" sz="1400" b="1" smtClean="0">
                <a:hlinkClick r:id="rId3"/>
              </a:rPr>
              <a:t>mayor riesgo de mortalidad</a:t>
            </a:r>
            <a:r>
              <a:rPr lang="es-ES" sz="1400" smtClean="0"/>
              <a:t>. Por lo tanto, se pidió a la Agencia Europea de Medicamentos que evaluara la evidencia disponible y su impacto en el balance de riesgos y beneficios de los HEA en el tratamiento de la hipovolemia.</a:t>
            </a:r>
          </a:p>
          <a:p>
            <a:pPr>
              <a:lnSpc>
                <a:spcPct val="80000"/>
              </a:lnSpc>
            </a:pPr>
            <a:r>
              <a:rPr lang="es-ES" sz="1400" smtClean="0"/>
              <a:t>La Agencia Europea de Medicamentos evaluó los datos de la literatura científica y los datos presentados por las empresas y fue asesorada por un grupo de expertos externos. Su conclusión fue que los pacientes tratados con HEA estaban en un </a:t>
            </a:r>
            <a:r>
              <a:rPr lang="es-ES" sz="1400" u="sng" smtClean="0"/>
              <a:t>mayor riesgo de insuficiencia renal que requiere diálisis y tenían un mayor riesgo de mortalidad</a:t>
            </a:r>
            <a:r>
              <a:rPr lang="es-ES" sz="1400" smtClean="0"/>
              <a:t>. También consideró que los datos disponibles sólo muestran un </a:t>
            </a:r>
            <a:r>
              <a:rPr lang="es-ES" sz="1400" u="sng" smtClean="0"/>
              <a:t>beneficio limitado de HEA en hipovolemia</a:t>
            </a:r>
            <a:r>
              <a:rPr lang="es-ES" sz="1400" smtClean="0"/>
              <a:t>, lo que no justifica su uso teniendo en cuenta los riesgos conocidos. </a:t>
            </a:r>
          </a:p>
          <a:p>
            <a:pPr>
              <a:lnSpc>
                <a:spcPct val="80000"/>
              </a:lnSpc>
            </a:pPr>
            <a:r>
              <a:rPr lang="es-ES" sz="1400" u="sng" smtClean="0"/>
              <a:t>Por tanto, la Agencia Europea de Medicamentos concluyó que las autorizaciones de comercialización de estos medicamentos deben ser suspendidas. La suspensión debe permanecer hasta que se proporcionen datos convincentes para identificar un grupo de pacientes en los que los beneficios de los medicamentos superan los riesgos.</a:t>
            </a:r>
            <a:endParaRPr lang="es-ES" sz="1400" smtClean="0"/>
          </a:p>
          <a:p>
            <a:pPr>
              <a:lnSpc>
                <a:spcPct val="80000"/>
              </a:lnSpc>
            </a:pPr>
            <a:r>
              <a:rPr lang="es-ES" sz="1400" smtClean="0"/>
              <a:t> </a:t>
            </a:r>
            <a:r>
              <a:rPr lang="es-ES" sz="2800" b="1" smtClean="0">
                <a:solidFill>
                  <a:srgbClr val="FF0000"/>
                </a:solidFill>
              </a:rPr>
              <a:t>En conclusión, actualmente no existiría justificación para el uso de almidones (porque los riesgos superan los beneficios). La recomendación de las autoridades europeas es retirarlos del mercado.</a:t>
            </a:r>
            <a:endParaRPr lang="es-ES" sz="2800" smtClean="0">
              <a:solidFill>
                <a:srgbClr val="FF0000"/>
              </a:solidFill>
            </a:endParaRPr>
          </a:p>
          <a:p>
            <a:pPr>
              <a:lnSpc>
                <a:spcPct val="80000"/>
              </a:lnSpc>
            </a:pPr>
            <a:r>
              <a:rPr lang="es-ES" sz="1400" smtClean="0"/>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625" t="19332" r="24100" b="19467"/>
          <a:stretch/>
        </p:blipFill>
        <p:spPr bwMode="auto">
          <a:xfrm>
            <a:off x="1187624" y="1360168"/>
            <a:ext cx="6373368" cy="419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3567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dirty="0" smtClean="0">
                <a:solidFill>
                  <a:schemeClr val="tx2">
                    <a:satMod val="200000"/>
                  </a:schemeClr>
                </a:solidFill>
              </a:rPr>
              <a:t>Torniquete</a:t>
            </a:r>
            <a:endParaRPr lang="es-ES" dirty="0">
              <a:solidFill>
                <a:schemeClr val="tx2">
                  <a:satMod val="200000"/>
                </a:schemeClr>
              </a:solidFill>
            </a:endParaRPr>
          </a:p>
        </p:txBody>
      </p:sp>
      <p:sp>
        <p:nvSpPr>
          <p:cNvPr id="3" name="2 Marcador de contenido"/>
          <p:cNvSpPr>
            <a:spLocks noGrp="1"/>
          </p:cNvSpPr>
          <p:nvPr>
            <p:ph idx="1"/>
          </p:nvPr>
        </p:nvSpPr>
        <p:spPr>
          <a:xfrm>
            <a:off x="395288" y="1268413"/>
            <a:ext cx="8748712" cy="5589587"/>
          </a:xfrm>
        </p:spPr>
        <p:txBody>
          <a:bodyPr>
            <a:normAutofit/>
          </a:bodyPr>
          <a:lstStyle/>
          <a:p>
            <a:pPr>
              <a:lnSpc>
                <a:spcPct val="80000"/>
              </a:lnSpc>
            </a:pPr>
            <a:r>
              <a:rPr lang="es-ES" sz="2100" smtClean="0"/>
              <a:t>"Análisis de las indicaciones para el uso del torniquete de emergencias" (1) Estudio clínico realizado en un Hospital de Soporte al Combate en Baghdad, Iraq.</a:t>
            </a:r>
          </a:p>
          <a:p>
            <a:pPr>
              <a:lnSpc>
                <a:spcPct val="80000"/>
              </a:lnSpc>
            </a:pPr>
            <a:r>
              <a:rPr lang="es-ES" sz="2100" smtClean="0"/>
              <a:t>Los miembros del TCCC (Táctical Combat Casualty Care) abogan que la indicación de uso del torniquete sea: "Cualquier herida en extremidad, que pudiese producir una hemorragia posiblemente letal". </a:t>
            </a:r>
          </a:p>
          <a:p>
            <a:pPr>
              <a:lnSpc>
                <a:spcPct val="80000"/>
              </a:lnSpc>
            </a:pPr>
            <a:r>
              <a:rPr lang="es-ES" sz="2100" smtClean="0"/>
              <a:t>El propósito del estudio fue analizar las indicaciones del torniquete.</a:t>
            </a:r>
          </a:p>
          <a:p>
            <a:pPr>
              <a:lnSpc>
                <a:spcPct val="80000"/>
              </a:lnSpc>
            </a:pPr>
            <a:r>
              <a:rPr lang="es-ES" sz="2100" smtClean="0"/>
              <a:t>Métodos: Los datos sobre uso del torniquete de emergencia se analizaron a partir de un estudio clínico a gran escala (en ClinicalTrials.gov NCT00517166). Este estudio fue conducido bajo protocolo revisado y aprobado por un instituto del Ejército de los EEUU .</a:t>
            </a:r>
          </a:p>
          <a:p>
            <a:pPr>
              <a:lnSpc>
                <a:spcPct val="80000"/>
              </a:lnSpc>
            </a:pPr>
            <a:r>
              <a:rPr lang="es-ES" sz="2100" smtClean="0"/>
              <a:t>El estudio incluyó a 728 víctimas con 953 heridas en extremidades en las que se usó torniquete. La edad promedio de las víctima fue de 26 años (con rango, 4-70).</a:t>
            </a:r>
          </a:p>
          <a:p>
            <a:pPr>
              <a:lnSpc>
                <a:spcPct val="80000"/>
              </a:lnSpc>
            </a:pPr>
            <a:r>
              <a:rPr lang="es-ES" sz="2100" smtClean="0"/>
              <a:t>Resultados: El uso del torniquete fue de 70% en prehospitalario , 11% en el intrahospitalario y 18% en ambos.</a:t>
            </a:r>
          </a:p>
          <a:p>
            <a:pPr>
              <a:lnSpc>
                <a:spcPct val="80000"/>
              </a:lnSpc>
            </a:pPr>
            <a:r>
              <a:rPr lang="es-ES" sz="1700" smtClean="0">
                <a:solidFill>
                  <a:srgbClr val="FF0000"/>
                </a:solidFill>
              </a:rPr>
              <a:t>Conclusión: El principal hallazgo de este estudio fue que es correcto utilizar como indicación para el uso del torniquete la frase: "Cualquier herida en extremidad, que pudiese producir una hemorragia posiblemente letal".</a:t>
            </a:r>
          </a:p>
          <a:p>
            <a:pPr>
              <a:lnSpc>
                <a:spcPct val="80000"/>
              </a:lnSpc>
            </a:pPr>
            <a:endParaRPr lang="es-ES" sz="2100" smtClean="0">
              <a:solidFill>
                <a:srgbClr val="FF00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dirty="0" smtClean="0">
                <a:solidFill>
                  <a:schemeClr val="tx2">
                    <a:satMod val="200000"/>
                  </a:schemeClr>
                </a:solidFill>
              </a:rPr>
              <a:t>Torniquete</a:t>
            </a:r>
            <a:endParaRPr lang="es-ES" dirty="0">
              <a:solidFill>
                <a:schemeClr val="tx2">
                  <a:satMod val="200000"/>
                </a:schemeClr>
              </a:solidFill>
            </a:endParaRPr>
          </a:p>
        </p:txBody>
      </p:sp>
      <p:sp>
        <p:nvSpPr>
          <p:cNvPr id="3" name="2 Marcador de contenido"/>
          <p:cNvSpPr>
            <a:spLocks noGrp="1"/>
          </p:cNvSpPr>
          <p:nvPr>
            <p:ph idx="1"/>
          </p:nvPr>
        </p:nvSpPr>
        <p:spPr>
          <a:xfrm>
            <a:off x="395288" y="1268413"/>
            <a:ext cx="8748712" cy="5589587"/>
          </a:xfrm>
        </p:spPr>
        <p:txBody>
          <a:bodyPr>
            <a:normAutofit/>
          </a:bodyPr>
          <a:lstStyle/>
          <a:p>
            <a:pPr>
              <a:lnSpc>
                <a:spcPct val="80000"/>
              </a:lnSpc>
            </a:pPr>
            <a:r>
              <a:rPr lang="es-ES" sz="1700" dirty="0" smtClean="0"/>
              <a:t>Posteriormente se </a:t>
            </a:r>
            <a:r>
              <a:rPr lang="es-ES" sz="1700" dirty="0" err="1" smtClean="0"/>
              <a:t>aliza</a:t>
            </a:r>
            <a:r>
              <a:rPr lang="es-ES" sz="1700" dirty="0" smtClean="0"/>
              <a:t> un nuevo estudio publicado como "Sobrevivencia de heridos en combate con el uso del torniquete de emergencia para detener el sangrado de extremidades" (2) cuyo objetivo fue "analizar con mayor profundidad el uso del torniquete de emergencia en los cuidados de heridos en combate". </a:t>
            </a:r>
          </a:p>
          <a:p>
            <a:pPr>
              <a:lnSpc>
                <a:spcPct val="80000"/>
              </a:lnSpc>
            </a:pPr>
            <a:r>
              <a:rPr lang="es-ES" sz="1700" dirty="0" smtClean="0"/>
              <a:t>Métodos: Tras la verificación de las metodologías para el primer estudio y el siguiente, se compararon los resultados de estos dos períodos de tiempo. Luego se agruparon los datos para analizar los resultados con una muestra de mayor tamaño.</a:t>
            </a:r>
          </a:p>
          <a:p>
            <a:pPr>
              <a:lnSpc>
                <a:spcPct val="80000"/>
              </a:lnSpc>
            </a:pPr>
            <a:r>
              <a:rPr lang="es-ES" sz="1700" b="1" dirty="0" smtClean="0"/>
              <a:t>Resultados:</a:t>
            </a:r>
          </a:p>
          <a:p>
            <a:pPr>
              <a:lnSpc>
                <a:spcPct val="80000"/>
              </a:lnSpc>
            </a:pPr>
            <a:r>
              <a:rPr lang="es-ES" sz="1700" dirty="0" smtClean="0"/>
              <a:t>- La población total abarcada por el estudio fue de 499. En todos, 862 torniquetes fueron aplicados en 651 heridas de extremidades. La sobrevivencia fue de 87% para ambos periodos de estudio.</a:t>
            </a:r>
          </a:p>
          <a:p>
            <a:pPr>
              <a:lnSpc>
                <a:spcPct val="80000"/>
              </a:lnSpc>
            </a:pPr>
            <a:r>
              <a:rPr lang="es-ES" sz="1700" dirty="0" smtClean="0"/>
              <a:t>- Las tasas de parálisis a nivel del torniquete fue de 1,7% para el estudio 1 y 1,5% para el estudio 2.</a:t>
            </a:r>
          </a:p>
          <a:p>
            <a:pPr>
              <a:lnSpc>
                <a:spcPct val="80000"/>
              </a:lnSpc>
            </a:pPr>
            <a:r>
              <a:rPr lang="es-ES" sz="2800" dirty="0" smtClean="0"/>
              <a:t>- </a:t>
            </a:r>
            <a:r>
              <a:rPr lang="es-ES" sz="2800" dirty="0" smtClean="0">
                <a:solidFill>
                  <a:srgbClr val="FF0000"/>
                </a:solidFill>
              </a:rPr>
              <a:t>La sobrevida aumentó con el uso </a:t>
            </a:r>
            <a:r>
              <a:rPr lang="es-ES" sz="2800" dirty="0" err="1" smtClean="0">
                <a:solidFill>
                  <a:srgbClr val="FF0000"/>
                </a:solidFill>
              </a:rPr>
              <a:t>prehospitalario</a:t>
            </a:r>
            <a:r>
              <a:rPr lang="es-ES" sz="2800" dirty="0" smtClean="0">
                <a:solidFill>
                  <a:srgbClr val="FF0000"/>
                </a:solidFill>
              </a:rPr>
              <a:t> (89% vs 78% hospitalaria, p &lt; 0.01) y la aplicación previa al desarrollo del shock.</a:t>
            </a:r>
          </a:p>
          <a:p>
            <a:pPr>
              <a:lnSpc>
                <a:spcPct val="80000"/>
              </a:lnSpc>
            </a:pPr>
            <a:r>
              <a:rPr lang="es-ES" sz="2800" dirty="0" smtClean="0">
                <a:solidFill>
                  <a:srgbClr val="FF0000"/>
                </a:solidFill>
              </a:rPr>
              <a:t>Conclusión: Este segundo estudio demuestra beneficios consistentes y bajo riesgo en el uso de torniquetes para detener hemorragias masivas en trauma de extremidades.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Recordad:</a:t>
            </a:r>
            <a:endParaRPr lang="es-ES" dirty="0"/>
          </a:p>
        </p:txBody>
      </p:sp>
      <p:sp>
        <p:nvSpPr>
          <p:cNvPr id="3" name="2 Marcador de contenido"/>
          <p:cNvSpPr>
            <a:spLocks noGrp="1"/>
          </p:cNvSpPr>
          <p:nvPr>
            <p:ph idx="1"/>
          </p:nvPr>
        </p:nvSpPr>
        <p:spPr>
          <a:xfrm>
            <a:off x="457200" y="1600200"/>
            <a:ext cx="6203032" cy="4525963"/>
          </a:xfrm>
        </p:spPr>
        <p:txBody>
          <a:bodyPr>
            <a:normAutofit lnSpcReduction="10000"/>
          </a:bodyPr>
          <a:lstStyle/>
          <a:p>
            <a:r>
              <a:rPr lang="es-ES_tradnl" dirty="0" smtClean="0"/>
              <a:t>Torniquete prioritario sobre </a:t>
            </a:r>
            <a:r>
              <a:rPr lang="es-ES_tradnl" dirty="0" err="1" smtClean="0"/>
              <a:t>fluidoterapia</a:t>
            </a:r>
            <a:r>
              <a:rPr lang="es-ES_tradnl" dirty="0" smtClean="0"/>
              <a:t> en lesiones potencialmente </a:t>
            </a:r>
            <a:r>
              <a:rPr lang="es-ES_tradnl" dirty="0" err="1" smtClean="0"/>
              <a:t>exsanguinantes</a:t>
            </a:r>
            <a:r>
              <a:rPr lang="es-ES_tradnl" dirty="0" smtClean="0"/>
              <a:t>.</a:t>
            </a:r>
          </a:p>
          <a:p>
            <a:r>
              <a:rPr lang="es-ES_tradnl" dirty="0" smtClean="0"/>
              <a:t>Cuanto mas ancho sea, mas presión deberé hacer para ocluir el flujo sanguíneo.</a:t>
            </a:r>
          </a:p>
          <a:p>
            <a:r>
              <a:rPr lang="es-ES_tradnl" dirty="0" smtClean="0"/>
              <a:t>Aplicarlo proximalmente a la herida.</a:t>
            </a:r>
          </a:p>
          <a:p>
            <a:r>
              <a:rPr lang="es-ES_tradnl" dirty="0" smtClean="0"/>
              <a:t>Empleo seguro 120-150 minutos.</a:t>
            </a:r>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908720"/>
            <a:ext cx="17430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283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dirty="0" smtClean="0">
                <a:solidFill>
                  <a:schemeClr val="tx2">
                    <a:satMod val="200000"/>
                  </a:schemeClr>
                </a:solidFill>
              </a:rPr>
              <a:t>Maniobras de apertura de vía aérea</a:t>
            </a:r>
            <a:endParaRPr lang="es-ES" dirty="0">
              <a:solidFill>
                <a:schemeClr val="tx2">
                  <a:satMod val="200000"/>
                </a:schemeClr>
              </a:solidFill>
            </a:endParaRPr>
          </a:p>
        </p:txBody>
      </p:sp>
      <p:sp>
        <p:nvSpPr>
          <p:cNvPr id="18434" name="2 Marcador de contenido"/>
          <p:cNvSpPr>
            <a:spLocks noGrp="1"/>
          </p:cNvSpPr>
          <p:nvPr>
            <p:ph idx="1"/>
          </p:nvPr>
        </p:nvSpPr>
        <p:spPr>
          <a:xfrm>
            <a:off x="395535" y="2242812"/>
            <a:ext cx="7772400" cy="3575050"/>
          </a:xfrm>
        </p:spPr>
        <p:txBody>
          <a:bodyPr/>
          <a:lstStyle/>
          <a:p>
            <a:r>
              <a:rPr lang="es-ES" dirty="0" smtClean="0"/>
              <a:t>Frente-mentón. </a:t>
            </a:r>
          </a:p>
          <a:p>
            <a:r>
              <a:rPr lang="es-ES" dirty="0" smtClean="0"/>
              <a:t>Elevación mandibular. </a:t>
            </a:r>
          </a:p>
          <a:p>
            <a:r>
              <a:rPr lang="es-ES" dirty="0" smtClean="0"/>
              <a:t>Triple maniobra modificada . </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297" r="31631" b="44874"/>
          <a:stretch/>
        </p:blipFill>
        <p:spPr bwMode="auto">
          <a:xfrm>
            <a:off x="5508104" y="1484784"/>
            <a:ext cx="3120298" cy="254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549" b="23973"/>
          <a:stretch/>
        </p:blipFill>
        <p:spPr bwMode="auto">
          <a:xfrm>
            <a:off x="395535" y="4581128"/>
            <a:ext cx="2841488" cy="1872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2578298"/>
          </a:xfrm>
        </p:spPr>
        <p:txBody>
          <a:bodyPr>
            <a:normAutofit fontScale="90000"/>
          </a:bodyPr>
          <a:lstStyle/>
          <a:p>
            <a:pPr fontAlgn="auto">
              <a:spcAft>
                <a:spcPts val="0"/>
              </a:spcAft>
              <a:defRPr/>
            </a:pPr>
            <a:r>
              <a:rPr lang="es-ES" b="1" dirty="0" err="1" smtClean="0">
                <a:solidFill>
                  <a:schemeClr val="tx2">
                    <a:satMod val="200000"/>
                  </a:schemeClr>
                </a:solidFill>
              </a:rPr>
              <a:t>Tranexamic</a:t>
            </a:r>
            <a:r>
              <a:rPr lang="es-ES" b="1" dirty="0" smtClean="0">
                <a:solidFill>
                  <a:schemeClr val="tx2">
                    <a:satMod val="200000"/>
                  </a:schemeClr>
                </a:solidFill>
              </a:rPr>
              <a:t> </a:t>
            </a:r>
            <a:r>
              <a:rPr lang="es-ES" b="1" dirty="0" err="1" smtClean="0">
                <a:solidFill>
                  <a:schemeClr val="tx2">
                    <a:satMod val="200000"/>
                  </a:schemeClr>
                </a:solidFill>
              </a:rPr>
              <a:t>acid</a:t>
            </a:r>
            <a:r>
              <a:rPr lang="es-ES" b="1" dirty="0" smtClean="0">
                <a:solidFill>
                  <a:schemeClr val="tx2">
                    <a:satMod val="200000"/>
                  </a:schemeClr>
                </a:solidFill>
              </a:rPr>
              <a:t> in </a:t>
            </a:r>
            <a:r>
              <a:rPr lang="es-ES" b="1" dirty="0" err="1" smtClean="0">
                <a:solidFill>
                  <a:schemeClr val="tx2">
                    <a:satMod val="200000"/>
                  </a:schemeClr>
                </a:solidFill>
              </a:rPr>
              <a:t>the</a:t>
            </a:r>
            <a:r>
              <a:rPr lang="es-ES" b="1" dirty="0" smtClean="0">
                <a:solidFill>
                  <a:schemeClr val="tx2">
                    <a:satMod val="200000"/>
                  </a:schemeClr>
                </a:solidFill>
              </a:rPr>
              <a:t> </a:t>
            </a:r>
            <a:r>
              <a:rPr lang="es-ES" b="1" dirty="0" err="1" smtClean="0">
                <a:solidFill>
                  <a:schemeClr val="tx2">
                    <a:satMod val="200000"/>
                  </a:schemeClr>
                </a:solidFill>
              </a:rPr>
              <a:t>prehospital</a:t>
            </a:r>
            <a:r>
              <a:rPr lang="es-ES" b="1" dirty="0" smtClean="0">
                <a:solidFill>
                  <a:schemeClr val="tx2">
                    <a:satMod val="200000"/>
                  </a:schemeClr>
                </a:solidFill>
              </a:rPr>
              <a:t> </a:t>
            </a:r>
            <a:r>
              <a:rPr lang="es-ES" b="1" dirty="0" err="1" smtClean="0">
                <a:solidFill>
                  <a:schemeClr val="tx2">
                    <a:satMod val="200000"/>
                  </a:schemeClr>
                </a:solidFill>
              </a:rPr>
              <a:t>setting</a:t>
            </a:r>
            <a:r>
              <a:rPr lang="es-ES" b="1" dirty="0" smtClean="0">
                <a:solidFill>
                  <a:schemeClr val="tx2">
                    <a:satMod val="200000"/>
                  </a:schemeClr>
                </a:solidFill>
              </a:rPr>
              <a:t>: Israel </a:t>
            </a:r>
            <a:r>
              <a:rPr lang="es-ES" b="1" dirty="0" err="1" smtClean="0">
                <a:solidFill>
                  <a:schemeClr val="tx2">
                    <a:satMod val="200000"/>
                  </a:schemeClr>
                </a:solidFill>
              </a:rPr>
              <a:t>Defense</a:t>
            </a:r>
            <a:r>
              <a:rPr lang="es-ES" b="1" dirty="0" smtClean="0">
                <a:solidFill>
                  <a:schemeClr val="tx2">
                    <a:satMod val="200000"/>
                  </a:schemeClr>
                </a:solidFill>
              </a:rPr>
              <a:t> </a:t>
            </a:r>
            <a:r>
              <a:rPr lang="es-ES" b="1" dirty="0" err="1" smtClean="0">
                <a:solidFill>
                  <a:schemeClr val="tx2">
                    <a:satMod val="200000"/>
                  </a:schemeClr>
                </a:solidFill>
              </a:rPr>
              <a:t>Forces</a:t>
            </a:r>
            <a:r>
              <a:rPr lang="es-ES" b="1" dirty="0" smtClean="0">
                <a:solidFill>
                  <a:schemeClr val="tx2">
                    <a:satMod val="200000"/>
                  </a:schemeClr>
                </a:solidFill>
              </a:rPr>
              <a:t>' </a:t>
            </a:r>
            <a:r>
              <a:rPr lang="es-ES" b="1" dirty="0" err="1" smtClean="0">
                <a:solidFill>
                  <a:schemeClr val="tx2">
                    <a:satMod val="200000"/>
                  </a:schemeClr>
                </a:solidFill>
              </a:rPr>
              <a:t>initial</a:t>
            </a:r>
            <a:r>
              <a:rPr lang="es-ES" b="1" dirty="0" smtClean="0">
                <a:solidFill>
                  <a:schemeClr val="tx2">
                    <a:satMod val="200000"/>
                  </a:schemeClr>
                </a:solidFill>
              </a:rPr>
              <a:t> </a:t>
            </a:r>
            <a:r>
              <a:rPr lang="es-ES" b="1" dirty="0" err="1" smtClean="0">
                <a:solidFill>
                  <a:schemeClr val="tx2">
                    <a:satMod val="200000"/>
                  </a:schemeClr>
                </a:solidFill>
              </a:rPr>
              <a:t>experience</a:t>
            </a:r>
            <a:r>
              <a:rPr lang="es-ES" b="1" dirty="0" smtClean="0">
                <a:solidFill>
                  <a:schemeClr val="tx2">
                    <a:satMod val="200000"/>
                  </a:schemeClr>
                </a:solidFill>
              </a:rPr>
              <a:t>.</a:t>
            </a:r>
            <a:br>
              <a:rPr lang="es-ES" b="1" dirty="0" smtClean="0">
                <a:solidFill>
                  <a:schemeClr val="tx2">
                    <a:satMod val="200000"/>
                  </a:schemeClr>
                </a:solidFill>
              </a:rPr>
            </a:br>
            <a:endParaRPr lang="es-ES" dirty="0">
              <a:solidFill>
                <a:schemeClr val="tx2">
                  <a:satMod val="200000"/>
                </a:schemeClr>
              </a:solidFill>
            </a:endParaRPr>
          </a:p>
        </p:txBody>
      </p:sp>
      <p:sp>
        <p:nvSpPr>
          <p:cNvPr id="75778" name="2 Marcador de contenido"/>
          <p:cNvSpPr>
            <a:spLocks noGrp="1"/>
          </p:cNvSpPr>
          <p:nvPr>
            <p:ph idx="1"/>
          </p:nvPr>
        </p:nvSpPr>
        <p:spPr>
          <a:xfrm>
            <a:off x="827088" y="3213100"/>
            <a:ext cx="7772400" cy="2206625"/>
          </a:xfrm>
        </p:spPr>
        <p:txBody>
          <a:bodyPr/>
          <a:lstStyle/>
          <a:p>
            <a:r>
              <a:rPr lang="es-ES" sz="2000" u="sng" smtClean="0">
                <a:hlinkClick r:id="rId2" tooltip="Injury."/>
              </a:rPr>
              <a:t>Injury.</a:t>
            </a:r>
            <a:r>
              <a:rPr lang="es-ES" sz="2000" smtClean="0"/>
              <a:t> 2014 Jan;45(1):66-70. doi: 10.1016/j.injury.2013.08.025. Epub 2013 Sep 7.</a:t>
            </a:r>
            <a:r>
              <a:rPr lang="es-ES" sz="2000" u="sng" smtClean="0">
                <a:hlinkClick r:id="rId3"/>
              </a:rPr>
              <a:t>Lipsky AM</a:t>
            </a:r>
            <a:r>
              <a:rPr lang="es-ES" sz="2000" smtClean="0"/>
              <a:t>, </a:t>
            </a:r>
            <a:r>
              <a:rPr lang="es-ES" sz="2000" u="sng" smtClean="0">
                <a:hlinkClick r:id="rId4"/>
              </a:rPr>
              <a:t>Abramovich A</a:t>
            </a:r>
            <a:r>
              <a:rPr lang="es-ES" sz="2000" smtClean="0"/>
              <a:t>, </a:t>
            </a:r>
            <a:r>
              <a:rPr lang="es-ES" sz="2000" u="sng" smtClean="0">
                <a:hlinkClick r:id="rId5"/>
              </a:rPr>
              <a:t>Nadler R</a:t>
            </a:r>
            <a:r>
              <a:rPr lang="es-ES" sz="2000" smtClean="0"/>
              <a:t>, </a:t>
            </a:r>
            <a:r>
              <a:rPr lang="es-ES" sz="2000" u="sng" smtClean="0">
                <a:hlinkClick r:id="rId6"/>
              </a:rPr>
              <a:t>Feinstein U</a:t>
            </a:r>
            <a:r>
              <a:rPr lang="es-ES" sz="2000" smtClean="0"/>
              <a:t>, </a:t>
            </a:r>
            <a:r>
              <a:rPr lang="es-ES" sz="2000" u="sng" smtClean="0">
                <a:hlinkClick r:id="rId7"/>
              </a:rPr>
              <a:t>Shaked G</a:t>
            </a:r>
            <a:r>
              <a:rPr lang="es-ES" sz="2000" smtClean="0"/>
              <a:t>, </a:t>
            </a:r>
            <a:r>
              <a:rPr lang="es-ES" sz="2000" u="sng" smtClean="0">
                <a:hlinkClick r:id="rId8"/>
              </a:rPr>
              <a:t>Kreiss Y</a:t>
            </a:r>
            <a:r>
              <a:rPr lang="es-ES" sz="2000" smtClean="0"/>
              <a:t>, </a:t>
            </a:r>
            <a:r>
              <a:rPr lang="es-ES" sz="2000" u="sng" smtClean="0">
                <a:hlinkClick r:id="rId9"/>
              </a:rPr>
              <a:t>Glassberg E</a:t>
            </a:r>
            <a:r>
              <a:rPr lang="es-ES" sz="2000" smtClean="0"/>
              <a:t>.</a:t>
            </a:r>
          </a:p>
          <a:p>
            <a:endParaRPr lang="es-ES" sz="200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endParaRPr lang="es-ES" smtClean="0"/>
          </a:p>
        </p:txBody>
      </p:sp>
      <p:sp>
        <p:nvSpPr>
          <p:cNvPr id="90115" name="Rectangle 3"/>
          <p:cNvSpPr>
            <a:spLocks noGrp="1"/>
          </p:cNvSpPr>
          <p:nvPr>
            <p:ph idx="1"/>
          </p:nvPr>
        </p:nvSpPr>
        <p:spPr/>
        <p:txBody>
          <a:bodyPr/>
          <a:lstStyle/>
          <a:p>
            <a:endParaRPr lang="es-ES" dirty="0" smtClean="0"/>
          </a:p>
        </p:txBody>
      </p:sp>
      <p:pic>
        <p:nvPicPr>
          <p:cNvPr id="90116" name="Picture 4"/>
          <p:cNvPicPr>
            <a:picLocks noChangeAspect="1" noChangeArrowheads="1"/>
          </p:cNvPicPr>
          <p:nvPr/>
        </p:nvPicPr>
        <p:blipFill rotWithShape="1">
          <a:blip r:embed="rId2"/>
          <a:srcRect l="26691" t="8594" r="22500" b="37178"/>
          <a:stretch/>
        </p:blipFill>
        <p:spPr bwMode="auto">
          <a:xfrm>
            <a:off x="-1199" y="20924"/>
            <a:ext cx="7786559" cy="66484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endParaRPr lang="es-ES">
              <a:solidFill>
                <a:schemeClr val="tx2">
                  <a:satMod val="200000"/>
                </a:schemeClr>
              </a:solidFill>
            </a:endParaRPr>
          </a:p>
        </p:txBody>
      </p:sp>
      <p:sp>
        <p:nvSpPr>
          <p:cNvPr id="78850" name="2 Marcador de contenido"/>
          <p:cNvSpPr>
            <a:spLocks noGrp="1"/>
          </p:cNvSpPr>
          <p:nvPr>
            <p:ph idx="1"/>
          </p:nvPr>
        </p:nvSpPr>
        <p:spPr/>
        <p:txBody>
          <a:bodyPr/>
          <a:lstStyle/>
          <a:p>
            <a:endParaRPr lang="es-ES" smtClean="0"/>
          </a:p>
        </p:txBody>
      </p:sp>
      <p:pic>
        <p:nvPicPr>
          <p:cNvPr id="78851" name="Picture 2"/>
          <p:cNvPicPr>
            <a:picLocks noChangeAspect="1" noChangeArrowheads="1"/>
          </p:cNvPicPr>
          <p:nvPr/>
        </p:nvPicPr>
        <p:blipFill>
          <a:blip r:embed="rId2"/>
          <a:srcRect/>
          <a:stretch>
            <a:fillRect/>
          </a:stretch>
        </p:blipFill>
        <p:spPr bwMode="auto">
          <a:xfrm>
            <a:off x="0" y="2714625"/>
            <a:ext cx="9277350" cy="1428750"/>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_tradnl" dirty="0" smtClean="0"/>
              <a:t>Paciente </a:t>
            </a:r>
            <a:r>
              <a:rPr lang="es-ES_tradnl" dirty="0" err="1" smtClean="0"/>
              <a:t>politraumatizado</a:t>
            </a:r>
            <a:r>
              <a:rPr lang="es-ES_tradnl" dirty="0" smtClean="0"/>
              <a:t> inconsciente con </a:t>
            </a:r>
            <a:r>
              <a:rPr lang="es-ES_tradnl" dirty="0" err="1" smtClean="0"/>
              <a:t>glasgow</a:t>
            </a:r>
            <a:r>
              <a:rPr lang="es-ES_tradnl" dirty="0" smtClean="0"/>
              <a:t> 1</a:t>
            </a:r>
            <a:endParaRPr lang="es-E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636912"/>
            <a:ext cx="3447827" cy="3432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924944"/>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01316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5" t="27333" r="26575" b="20534"/>
          <a:stretch/>
        </p:blipFill>
        <p:spPr bwMode="auto">
          <a:xfrm>
            <a:off x="258352" y="260648"/>
            <a:ext cx="8869680" cy="357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3085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dirty="0"/>
              <a:t>Después de trabajar con uno de los diseñadores de la escala de coma de Glasgow original, los investigadores encontraron que el agregar la respuesta pupilar a la escala de coma de Glasgow aumenta la precisión del pronóstico después de una lesión cerebral traumática, incluyendo la probabilidad de muerte, más que cualquiera de las dos medidas por sí solas.</a:t>
            </a:r>
            <a:r>
              <a:rPr lang="es-ES" baseline="30000" dirty="0"/>
              <a:t>[1]</a:t>
            </a:r>
            <a:endParaRPr lang="es-ES" dirty="0"/>
          </a:p>
        </p:txBody>
      </p:sp>
    </p:spTree>
    <p:extLst>
      <p:ext uri="{BB962C8B-B14F-4D97-AF65-F5344CB8AC3E}">
        <p14:creationId xmlns:p14="http://schemas.microsoft.com/office/powerpoint/2010/main" val="24250772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_tradnl" dirty="0" smtClean="0"/>
              <a:t>Si una pupila no responde se descuenta un punto y si son las dos, dos puntos.</a:t>
            </a:r>
          </a:p>
          <a:p>
            <a:endParaRPr lang="es-ES_tradnl" dirty="0"/>
          </a:p>
          <a:p>
            <a:endParaRPr lang="es-E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780928"/>
            <a:ext cx="324036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7153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dirty="0" smtClean="0">
                <a:solidFill>
                  <a:schemeClr val="tx2">
                    <a:satMod val="200000"/>
                  </a:schemeClr>
                </a:solidFill>
              </a:rPr>
              <a:t>Maniobras de apertura de vía aérea.</a:t>
            </a:r>
            <a:endParaRPr lang="es-ES" dirty="0">
              <a:solidFill>
                <a:schemeClr val="tx2">
                  <a:satMod val="200000"/>
                </a:schemeClr>
              </a:solidFill>
            </a:endParaRPr>
          </a:p>
        </p:txBody>
      </p:sp>
      <p:pic>
        <p:nvPicPr>
          <p:cNvPr id="19459" name="Picture 2" descr="http://circ.ahajournals.org/content/vol102/issue90001/images/large/hc33t0071008.jpeg"/>
          <p:cNvPicPr>
            <a:picLocks noChangeAspect="1" noChangeArrowheads="1"/>
          </p:cNvPicPr>
          <p:nvPr/>
        </p:nvPicPr>
        <p:blipFill>
          <a:blip r:embed="rId2"/>
          <a:srcRect/>
          <a:stretch>
            <a:fillRect/>
          </a:stretch>
        </p:blipFill>
        <p:spPr bwMode="auto">
          <a:xfrm>
            <a:off x="107504" y="1268760"/>
            <a:ext cx="3949888" cy="3744391"/>
          </a:xfrm>
          <a:prstGeom prst="rect">
            <a:avLst/>
          </a:prstGeom>
          <a:noFill/>
          <a:ln w="9525">
            <a:noFill/>
            <a:miter lim="800000"/>
            <a:headEnd/>
            <a:tailEnd/>
          </a:ln>
        </p:spPr>
      </p:pic>
      <p:pic>
        <p:nvPicPr>
          <p:cNvPr id="5" name="Picture 4" descr="https://encrypted-tbn1.gstatic.com/images?q=tbn:ANd9GcSMTFKpgqXQcYfTduB6if7JrkZ6loDiryDrL3S3oLudLK4tK_KP"/>
          <p:cNvPicPr>
            <a:picLocks noChangeAspect="1" noChangeArrowheads="1"/>
          </p:cNvPicPr>
          <p:nvPr/>
        </p:nvPicPr>
        <p:blipFill>
          <a:blip r:embed="rId3"/>
          <a:srcRect/>
          <a:stretch>
            <a:fillRect/>
          </a:stretch>
        </p:blipFill>
        <p:spPr bwMode="auto">
          <a:xfrm>
            <a:off x="5796136" y="1484784"/>
            <a:ext cx="2619375" cy="1743075"/>
          </a:xfrm>
          <a:prstGeom prst="rect">
            <a:avLst/>
          </a:prstGeom>
          <a:noFill/>
          <a:ln w="9525">
            <a:noFill/>
            <a:miter lim="800000"/>
            <a:headEnd/>
            <a:tailEnd/>
          </a:ln>
        </p:spPr>
      </p:pic>
      <p:pic>
        <p:nvPicPr>
          <p:cNvPr id="6" name="Picture 2" descr="http://circ.ahajournals.org/content/vol102/issue90001/images/large/hc33t0071009.jpeg"/>
          <p:cNvPicPr>
            <a:picLocks noGrp="1" noChangeAspect="1" noChangeArrowheads="1"/>
          </p:cNvPicPr>
          <p:nvPr>
            <p:ph idx="1"/>
          </p:nvPr>
        </p:nvPicPr>
        <p:blipFill>
          <a:blip r:embed="rId4"/>
          <a:srcRect/>
          <a:stretch>
            <a:fillRect/>
          </a:stretch>
        </p:blipFill>
        <p:spPr bwMode="auto">
          <a:xfrm>
            <a:off x="5275830" y="3645024"/>
            <a:ext cx="3172092" cy="25531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dirty="0" smtClean="0">
                <a:solidFill>
                  <a:schemeClr val="tx2">
                    <a:satMod val="200000"/>
                  </a:schemeClr>
                </a:solidFill>
              </a:rPr>
              <a:t>Recomendación:</a:t>
            </a:r>
            <a:endParaRPr lang="es-ES" dirty="0">
              <a:solidFill>
                <a:schemeClr val="tx2">
                  <a:satMod val="200000"/>
                </a:schemeClr>
              </a:solidFill>
            </a:endParaRPr>
          </a:p>
        </p:txBody>
      </p:sp>
      <p:sp>
        <p:nvSpPr>
          <p:cNvPr id="22530" name="2 Marcador de contenido"/>
          <p:cNvSpPr>
            <a:spLocks noGrp="1"/>
          </p:cNvSpPr>
          <p:nvPr>
            <p:ph idx="1"/>
          </p:nvPr>
        </p:nvSpPr>
        <p:spPr>
          <a:xfrm>
            <a:off x="457200" y="1196752"/>
            <a:ext cx="8229600" cy="4929411"/>
          </a:xfrm>
        </p:spPr>
        <p:txBody>
          <a:bodyPr>
            <a:normAutofit/>
          </a:bodyPr>
          <a:lstStyle/>
          <a:p>
            <a:r>
              <a:rPr lang="es-ES" sz="2400" dirty="0" smtClean="0"/>
              <a:t>Un 2% de los traumatizados graves tiene lesiones cervicales.</a:t>
            </a:r>
          </a:p>
          <a:p>
            <a:endParaRPr lang="es-ES" sz="2400" dirty="0"/>
          </a:p>
          <a:p>
            <a:r>
              <a:rPr lang="es-ES" sz="2400" dirty="0" smtClean="0"/>
              <a:t>Un traumatizado inconsciente, al que no se le abre correctamente la vía aérea morirá, o sufrirá daños graves por la hipoxia.</a:t>
            </a:r>
            <a:br>
              <a:rPr lang="es-ES" sz="2400" dirty="0" smtClean="0"/>
            </a:br>
            <a:r>
              <a:rPr lang="es-ES" sz="2400" dirty="0" smtClean="0"/>
              <a:t/>
            </a:r>
            <a:br>
              <a:rPr lang="es-ES" sz="2400" dirty="0" smtClean="0"/>
            </a:br>
            <a:r>
              <a:rPr lang="es-ES" sz="2400" b="1" dirty="0" smtClean="0">
                <a:solidFill>
                  <a:schemeClr val="accent1">
                    <a:lumMod val="75000"/>
                  </a:schemeClr>
                </a:solidFill>
              </a:rPr>
              <a:t>Para personal lego</a:t>
            </a:r>
            <a:r>
              <a:rPr lang="es-ES" sz="2400" dirty="0" smtClean="0">
                <a:solidFill>
                  <a:schemeClr val="accent1">
                    <a:lumMod val="75000"/>
                  </a:schemeClr>
                </a:solidFill>
              </a:rPr>
              <a:t> se recomienda la apertura de vía aérea mediante la maniobra Frente-mentón.</a:t>
            </a:r>
            <a:r>
              <a:rPr lang="es-ES" sz="2400" dirty="0" smtClean="0"/>
              <a:t/>
            </a:r>
            <a:br>
              <a:rPr lang="es-ES" sz="2400" dirty="0" smtClean="0"/>
            </a:br>
            <a:r>
              <a:rPr lang="es-ES" sz="2400" dirty="0" smtClean="0"/>
              <a:t/>
            </a:r>
            <a:br>
              <a:rPr lang="es-ES" sz="2400" dirty="0" smtClean="0"/>
            </a:br>
            <a:r>
              <a:rPr lang="es-ES" sz="2400" b="1" dirty="0" smtClean="0">
                <a:solidFill>
                  <a:srgbClr val="FF0000"/>
                </a:solidFill>
              </a:rPr>
              <a:t>Para personal sanitario</a:t>
            </a:r>
            <a:r>
              <a:rPr lang="es-ES" sz="2400" dirty="0" smtClean="0">
                <a:solidFill>
                  <a:srgbClr val="FF0000"/>
                </a:solidFill>
              </a:rPr>
              <a:t> se recomienda la tracción mandibular, y si esta no es del todo efectiva entonces, sin dudarlo se aplicará la de frente mentón</a:t>
            </a:r>
            <a:r>
              <a:rPr lang="es-ES" sz="2400" dirty="0"/>
              <a:t>. </a:t>
            </a:r>
            <a:endParaRPr lang="es-ES" sz="2400" dirty="0" smtClean="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1132</TotalTime>
  <Words>3884</Words>
  <Application>Microsoft Office PowerPoint</Application>
  <PresentationFormat>Presentación en pantalla (4:3)</PresentationFormat>
  <Paragraphs>344</Paragraphs>
  <Slides>76</Slides>
  <Notes>0</Notes>
  <HiddenSlides>0</HiddenSlides>
  <MMClips>0</MMClips>
  <ScaleCrop>false</ScaleCrop>
  <HeadingPairs>
    <vt:vector size="4" baseType="variant">
      <vt:variant>
        <vt:lpstr>Tema</vt:lpstr>
      </vt:variant>
      <vt:variant>
        <vt:i4>1</vt:i4>
      </vt:variant>
      <vt:variant>
        <vt:lpstr>Títulos de diapositiva</vt:lpstr>
      </vt:variant>
      <vt:variant>
        <vt:i4>76</vt:i4>
      </vt:variant>
    </vt:vector>
  </HeadingPairs>
  <TitlesOfParts>
    <vt:vector size="77" baseType="lpstr">
      <vt:lpstr>Tema de Office</vt:lpstr>
      <vt:lpstr>Creencias y evidencias  en atención al trauma.</vt:lpstr>
      <vt:lpstr>Presentación de PowerPoint</vt:lpstr>
      <vt:lpstr>Presentación de PowerPoint</vt:lpstr>
      <vt:lpstr>Presentación de PowerPoint</vt:lpstr>
      <vt:lpstr>EVALUACION PRIMARIA DEL PACIENTE POLITRAUMATIZADO</vt:lpstr>
      <vt:lpstr>Presentación de PowerPoint</vt:lpstr>
      <vt:lpstr>Maniobras de apertura de vía aérea</vt:lpstr>
      <vt:lpstr>Maniobras de apertura de vía aérea.</vt:lpstr>
      <vt:lpstr>Recomendación:</vt:lpstr>
      <vt:lpstr>Presentación de PowerPoint</vt:lpstr>
      <vt:lpstr>Pacientes de bajo riesgo</vt:lpstr>
      <vt:lpstr>Manejo de la ví­a aérea pacientes con inmovilización de la columna cervical</vt:lpstr>
      <vt:lpstr>Inmovilización de la columna durante el manejo de la ví­a aérea</vt:lpstr>
      <vt:lpstr>Dispositivos para el manejo de la Ví­a Aérea</vt:lpstr>
      <vt:lpstr>Presentación de PowerPoint</vt:lpstr>
      <vt:lpstr>Presentación de PowerPoint</vt:lpstr>
      <vt:lpstr>Control cervical ¿con tracción o sin tracción?</vt:lpstr>
      <vt:lpstr>Respuestas</vt:lpstr>
      <vt:lpstr>Estabilización manual alineada de la cabeza</vt:lpstr>
      <vt:lpstr>Referencias</vt:lpstr>
      <vt:lpstr>A favor de la tracción</vt:lpstr>
      <vt:lpstr>Overdistraction: a hazard of skull traction in the management of acute injuries of the cervical spine </vt:lpstr>
      <vt:lpstr>[Traumatic atlas fracture in a child following fall on head].</vt:lpstr>
      <vt:lpstr>Traumatic bilateral atlantoaxial rotatory subluxation mimicking as torticollis in an adult female. </vt:lpstr>
      <vt:lpstr>Presentación de PowerPoint</vt:lpstr>
      <vt:lpstr>Uso del collarín cervical</vt:lpstr>
      <vt:lpstr>Presentación de PowerPoint</vt:lpstr>
      <vt:lpstr>Presentación de PowerPoint</vt:lpstr>
      <vt:lpstr>Recomendaciones:</vt:lpstr>
      <vt:lpstr>Presentación de PowerPoint</vt:lpstr>
      <vt:lpstr>Presentación de PowerPoint</vt:lpstr>
      <vt:lpstr>El dogma del collarin cervical</vt:lpstr>
      <vt:lpstr>Benger et al en el Scandinavian Journal of Trauma apunta a cuatro mitos del collar cervical:</vt:lpstr>
      <vt:lpstr>Respuesta:</vt:lpstr>
      <vt:lpstr>Respuesta:</vt:lpstr>
      <vt:lpstr>Presentación de PowerPoint</vt:lpstr>
      <vt:lpstr>Así que, ¿dónde está el lado positivo?</vt:lpstr>
      <vt:lpstr>Presentación de PowerPoint</vt:lpstr>
      <vt:lpstr>Presentación de PowerPoint</vt:lpstr>
      <vt:lpstr>Presentación de PowerPoint</vt:lpstr>
      <vt:lpstr>Presentación de PowerPoint</vt:lpstr>
      <vt:lpstr>Presentación de PowerPoint</vt:lpstr>
      <vt:lpstr>Conclusión</vt:lpstr>
      <vt:lpstr>Presentación de PowerPoint</vt:lpstr>
      <vt:lpstr>Neumotorax</vt:lpstr>
      <vt:lpstr>Presentación de PowerPoint</vt:lpstr>
      <vt:lpstr>Secretaría de defensa.USA</vt:lpstr>
      <vt:lpstr>CONCLUSIONS  </vt:lpstr>
      <vt:lpstr>Toracostomía con aguja en el neumotórax a tensión: fracaso del procedimiento determinado mediante tomografía computarizada torácica </vt:lpstr>
      <vt:lpstr>Presentación de PowerPoint</vt:lpstr>
      <vt:lpstr>Neumotorax abierto. </vt:lpstr>
      <vt:lpstr>Presentación de PowerPoint</vt:lpstr>
      <vt:lpstr>OXIGENOOOOOOO!!!!!</vt:lpstr>
      <vt:lpstr>Uso del oxigeno</vt:lpstr>
      <vt:lpstr>Association between arterial hyperoxia following resuscitation from cardiac arrest and in-hospital mortality. </vt:lpstr>
      <vt:lpstr>Presentación de PowerPoint</vt:lpstr>
      <vt:lpstr>Presentación de PowerPoint</vt:lpstr>
      <vt:lpstr>Presentación de PowerPoint</vt:lpstr>
      <vt:lpstr>Hipotension permisiva</vt:lpstr>
      <vt:lpstr>Hipotension permisiva</vt:lpstr>
      <vt:lpstr>Hipotension permisiva</vt:lpstr>
      <vt:lpstr>Goal-directed resuscitation in the prehospital setting: a propensity-adjusted analysis.J Trauma Acute Care Surg. 2013 May;74(5):1207-12; discussion 1212-4Brown JB, Cohen MJ, Minei JP, Maier RV, West MA, Billiar TR, Peitzman AB, Moore EE, Cuschieri J, Sperry JL; Inflammation and the Host Response to Injury Investigators. </vt:lpstr>
      <vt:lpstr>Presentación de PowerPoint</vt:lpstr>
      <vt:lpstr>Comentarios </vt:lpstr>
      <vt:lpstr>Coloides</vt:lpstr>
      <vt:lpstr>Presentación de PowerPoint</vt:lpstr>
      <vt:lpstr>Torniquete</vt:lpstr>
      <vt:lpstr>Torniquete</vt:lpstr>
      <vt:lpstr>Recordad:</vt:lpstr>
      <vt:lpstr>Tranexamic acid in the prehospital setting: Israel Defense Forces' initial experience.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Evidencias, creencias y desavenencias en atención al trauma.</dc:title>
  <dc:creator>amaia</dc:creator>
  <cp:lastModifiedBy>Echarri Sucunza, Alfredo (At. Primaria - SUE)</cp:lastModifiedBy>
  <cp:revision>111</cp:revision>
  <dcterms:created xsi:type="dcterms:W3CDTF">2013-12-05T10:33:21Z</dcterms:created>
  <dcterms:modified xsi:type="dcterms:W3CDTF">2019-11-06T16:52:36Z</dcterms:modified>
</cp:coreProperties>
</file>